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media/image1.jpeg" ContentType="image/jpeg"/>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202" name="Shape 202"/>
          <p:cNvSpPr/>
          <p:nvPr>
            <p:ph type="sldImg"/>
          </p:nvPr>
        </p:nvSpPr>
        <p:spPr>
          <a:xfrm>
            <a:off x="1143000" y="685800"/>
            <a:ext cx="4572000" cy="3429000"/>
          </a:xfrm>
          <a:prstGeom prst="rect">
            <a:avLst/>
          </a:prstGeom>
        </p:spPr>
        <p:txBody>
          <a:bodyPr/>
          <a:lstStyle/>
          <a:p>
            <a:pPr/>
          </a:p>
        </p:txBody>
      </p:sp>
      <p:sp>
        <p:nvSpPr>
          <p:cNvPr id="203" name="Shape 203"/>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9.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20.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21.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0" name="Shape 220"/>
          <p:cNvSpPr/>
          <p:nvPr>
            <p:ph type="sldImg"/>
          </p:nvPr>
        </p:nvSpPr>
        <p:spPr>
          <a:prstGeom prst="rect">
            <a:avLst/>
          </a:prstGeom>
        </p:spPr>
        <p:txBody>
          <a:bodyPr/>
          <a:lstStyle/>
          <a:p>
            <a:pPr/>
          </a:p>
        </p:txBody>
      </p:sp>
      <p:sp>
        <p:nvSpPr>
          <p:cNvPr id="221" name="Shape 221"/>
          <p:cNvSpPr/>
          <p:nvPr>
            <p:ph type="body" sz="quarter" idx="1"/>
          </p:nvPr>
        </p:nvSpPr>
        <p:spPr>
          <a:prstGeom prst="rect">
            <a:avLst/>
          </a:prstGeom>
        </p:spPr>
        <p:txBody>
          <a:bodyPr/>
          <a:lstStyle/>
          <a:p>
            <a:pPr/>
            <a:r>
              <a:t>After some build up we will now look at some urban data to establish some of the most important properties of cities.</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9" name="Shape 329"/>
          <p:cNvSpPr/>
          <p:nvPr>
            <p:ph type="sldImg"/>
          </p:nvPr>
        </p:nvSpPr>
        <p:spPr>
          <a:prstGeom prst="rect">
            <a:avLst/>
          </a:prstGeom>
        </p:spPr>
        <p:txBody>
          <a:bodyPr/>
          <a:lstStyle/>
          <a:p>
            <a:pPr/>
          </a:p>
        </p:txBody>
      </p:sp>
      <p:sp>
        <p:nvSpPr>
          <p:cNvPr id="330" name="Shape 330"/>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And the same centering for various socioeconomic rates.</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53" name="Shape 353"/>
          <p:cNvSpPr/>
          <p:nvPr>
            <p:ph type="sldImg"/>
          </p:nvPr>
        </p:nvSpPr>
        <p:spPr>
          <a:prstGeom prst="rect">
            <a:avLst/>
          </a:prstGeom>
        </p:spPr>
        <p:txBody>
          <a:bodyPr/>
          <a:lstStyle/>
          <a:p>
            <a:pPr/>
          </a:p>
        </p:txBody>
      </p:sp>
      <p:sp>
        <p:nvSpPr>
          <p:cNvPr id="354" name="Shape 354"/>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This starts to notice that the values of exponents above and below 1, for socioeconomic rates and infrastructure volumes has complementary exponents, with the same deviation (above and below) 1. This is a hint for theory.</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74" name="Shape 374"/>
          <p:cNvSpPr/>
          <p:nvPr>
            <p:ph type="sldImg"/>
          </p:nvPr>
        </p:nvSpPr>
        <p:spPr>
          <a:prstGeom prst="rect">
            <a:avLst/>
          </a:prstGeom>
        </p:spPr>
        <p:txBody>
          <a:bodyPr/>
          <a:lstStyle/>
          <a:p>
            <a:pPr/>
          </a:p>
        </p:txBody>
      </p:sp>
      <p:sp>
        <p:nvSpPr>
          <p:cNvPr id="375" name="Shape 375"/>
          <p:cNvSpPr/>
          <p:nvPr>
            <p:ph type="body" sz="quarter" idx="1"/>
          </p:nvPr>
        </p:nvSpPr>
        <p:spPr>
          <a:prstGeom prst="rect">
            <a:avLst/>
          </a:prstGeom>
        </p:spPr>
        <p:txBody>
          <a:bodyPr/>
          <a:lstStyle/>
          <a:p>
            <a:pPr/>
            <a:r>
              <a:t>Same thing for Europe. </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0" name="Shape 380"/>
          <p:cNvSpPr/>
          <p:nvPr>
            <p:ph type="sldImg"/>
          </p:nvPr>
        </p:nvSpPr>
        <p:spPr>
          <a:prstGeom prst="rect">
            <a:avLst/>
          </a:prstGeom>
        </p:spPr>
        <p:txBody>
          <a:bodyPr/>
          <a:lstStyle/>
          <a:p>
            <a:pPr/>
          </a:p>
        </p:txBody>
      </p:sp>
      <p:sp>
        <p:nvSpPr>
          <p:cNvPr id="381" name="Shape 381"/>
          <p:cNvSpPr/>
          <p:nvPr>
            <p:ph type="body" sz="quarter" idx="1"/>
          </p:nvPr>
        </p:nvSpPr>
        <p:spPr>
          <a:prstGeom prst="rect">
            <a:avLst/>
          </a:prstGeom>
        </p:spPr>
        <p:txBody>
          <a:bodyPr/>
          <a:lstStyle/>
          <a:p>
            <a:pPr/>
            <a:r>
              <a:t>… and China.</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86" name="Shape 386"/>
          <p:cNvSpPr/>
          <p:nvPr>
            <p:ph type="sldImg"/>
          </p:nvPr>
        </p:nvSpPr>
        <p:spPr>
          <a:prstGeom prst="rect">
            <a:avLst/>
          </a:prstGeom>
        </p:spPr>
        <p:txBody>
          <a:bodyPr/>
          <a:lstStyle/>
          <a:p>
            <a:pPr/>
          </a:p>
        </p:txBody>
      </p:sp>
      <p:sp>
        <p:nvSpPr>
          <p:cNvPr id="387" name="Shape 387"/>
          <p:cNvSpPr/>
          <p:nvPr>
            <p:ph type="body" sz="quarter" idx="1"/>
          </p:nvPr>
        </p:nvSpPr>
        <p:spPr>
          <a:prstGeom prst="rect">
            <a:avLst/>
          </a:prstGeom>
        </p:spPr>
        <p:txBody>
          <a:bodyPr/>
          <a:lstStyle/>
          <a:p>
            <a:pPr/>
            <a:r>
              <a:t>This is the road map now for developing a network theory that will derive the values of the observed exponents. </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5" name="Shape 255"/>
          <p:cNvSpPr/>
          <p:nvPr>
            <p:ph type="sldImg"/>
          </p:nvPr>
        </p:nvSpPr>
        <p:spPr>
          <a:prstGeom prst="rect">
            <a:avLst/>
          </a:prstGeom>
        </p:spPr>
        <p:txBody>
          <a:bodyPr/>
          <a:lstStyle/>
          <a:p>
            <a:pPr/>
          </a:p>
        </p:txBody>
      </p:sp>
      <p:sp>
        <p:nvSpPr>
          <p:cNvPr id="256" name="Shape 256"/>
          <p:cNvSpPr/>
          <p:nvPr>
            <p:ph type="body" sz="quarter" idx="1"/>
          </p:nvPr>
        </p:nvSpPr>
        <p:spPr>
          <a:prstGeom prst="rect">
            <a:avLst/>
          </a:prstGeom>
        </p:spPr>
        <p:txBody>
          <a:bodyPr/>
          <a:lstStyle>
            <a:lvl1pPr defTabSz="914400">
              <a:lnSpc>
                <a:spcPct val="100000"/>
              </a:lnSpc>
              <a:defRPr sz="1800"/>
            </a:lvl1pPr>
          </a:lstStyle>
          <a:p>
            <a:pPr/>
            <a:r>
              <a:t>People have known about this type of effect, particularly in empirical economics, for a while but did not appreciate their generality to many quantities and constancy in terms of the values of the elasticities. </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5" name="Shape 265"/>
          <p:cNvSpPr/>
          <p:nvPr>
            <p:ph type="sldImg"/>
          </p:nvPr>
        </p:nvSpPr>
        <p:spPr>
          <a:prstGeom prst="rect">
            <a:avLst/>
          </a:prstGeom>
        </p:spPr>
        <p:txBody>
          <a:bodyPr/>
          <a:lstStyle/>
          <a:p>
            <a:pPr/>
          </a:p>
        </p:txBody>
      </p:sp>
      <p:sp>
        <p:nvSpPr>
          <p:cNvPr id="266" name="Shape 266"/>
          <p:cNvSpPr/>
          <p:nvPr>
            <p:ph type="body" sz="quarter" idx="1"/>
          </p:nvPr>
        </p:nvSpPr>
        <p:spPr>
          <a:prstGeom prst="rect">
            <a:avLst/>
          </a:prstGeom>
        </p:spPr>
        <p:txBody>
          <a:bodyPr/>
          <a:lstStyle/>
          <a:p>
            <a:pPr/>
            <a:r>
              <a:t>This is a little grainy but was one of the first scaling plots we did. Because the GDP per capita increases with city size, large cities such as Tokyo and NYC can her enormous economies comparable to entire large (poorer) nations. </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72" name="Shape 272"/>
          <p:cNvSpPr/>
          <p:nvPr>
            <p:ph type="sldImg"/>
          </p:nvPr>
        </p:nvSpPr>
        <p:spPr>
          <a:prstGeom prst="rect">
            <a:avLst/>
          </a:prstGeom>
        </p:spPr>
        <p:txBody>
          <a:bodyPr/>
          <a:lstStyle/>
          <a:p>
            <a:pPr/>
          </a:p>
        </p:txBody>
      </p:sp>
      <p:sp>
        <p:nvSpPr>
          <p:cNvPr id="273" name="Shape 273"/>
          <p:cNvSpPr/>
          <p:nvPr>
            <p:ph type="body" sz="quarter" idx="1"/>
          </p:nvPr>
        </p:nvSpPr>
        <p:spPr>
          <a:prstGeom prst="rect">
            <a:avLst/>
          </a:prstGeom>
        </p:spPr>
        <p:txBody>
          <a:bodyPr/>
          <a:lstStyle>
            <a:lvl1pPr defTabSz="914400">
              <a:lnSpc>
                <a:spcPct val="100000"/>
              </a:lnSpc>
              <a:defRPr sz="1800"/>
            </a:lvl1pPr>
          </a:lstStyle>
          <a:p>
            <a:pPr/>
            <a:r>
              <a:t>But - critically - these properties do not just apply to economic quantities but in general to most socioeconomic rates (quantity per unit time), good and bad. Crime is an example, especially person on person crime.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86" name="Shape 286"/>
          <p:cNvSpPr/>
          <p:nvPr>
            <p:ph type="sldImg"/>
          </p:nvPr>
        </p:nvSpPr>
        <p:spPr>
          <a:prstGeom prst="rect">
            <a:avLst/>
          </a:prstGeom>
        </p:spPr>
        <p:txBody>
          <a:bodyPr/>
          <a:lstStyle/>
          <a:p>
            <a:pPr/>
          </a:p>
        </p:txBody>
      </p:sp>
      <p:sp>
        <p:nvSpPr>
          <p:cNvPr id="287" name="Shape 287"/>
          <p:cNvSpPr/>
          <p:nvPr>
            <p:ph type="body" sz="quarter" idx="1"/>
          </p:nvPr>
        </p:nvSpPr>
        <p:spPr>
          <a:prstGeom prst="rect">
            <a:avLst/>
          </a:prstGeom>
        </p:spPr>
        <p:txBody>
          <a:bodyPr/>
          <a:lstStyle/>
          <a:p>
            <a:pPr/>
            <a:r>
              <a:t>This is relatively simple (from our 2007 PNAS paper) and shows a taxonomy of scaling, with socioeconomic quantities scaling super linearly, infrastructural sub linearly, and “personal needs” such as housing or number of jobs, linearly.</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94" name="Shape 294"/>
          <p:cNvSpPr/>
          <p:nvPr>
            <p:ph type="sldImg"/>
          </p:nvPr>
        </p:nvSpPr>
        <p:spPr>
          <a:prstGeom prst="rect">
            <a:avLst/>
          </a:prstGeom>
        </p:spPr>
        <p:txBody>
          <a:bodyPr/>
          <a:lstStyle/>
          <a:p>
            <a:pPr/>
          </a:p>
        </p:txBody>
      </p:sp>
      <p:sp>
        <p:nvSpPr>
          <p:cNvPr id="295" name="Shape 295"/>
          <p:cNvSpPr/>
          <p:nvPr>
            <p:ph type="body" sz="quarter" idx="1"/>
          </p:nvPr>
        </p:nvSpPr>
        <p:spPr>
          <a:prstGeom prst="rect">
            <a:avLst/>
          </a:prstGeom>
        </p:spPr>
        <p:txBody>
          <a:bodyPr/>
          <a:lstStyle/>
          <a:p>
            <a:pPr/>
            <a:r>
              <a:t>This is from a more recent paper. Note the variety of quantities, nations and the fact that it applies to cities through out history. Note also that scaling of this type fails in some circumstances when we no longer have permanent settlements or when we have strong deficits of infrastructure (such as in slums). We will return to these points later.</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02" name="Shape 302"/>
          <p:cNvSpPr/>
          <p:nvPr>
            <p:ph type="sldImg"/>
          </p:nvPr>
        </p:nvSpPr>
        <p:spPr>
          <a:prstGeom prst="rect">
            <a:avLst/>
          </a:prstGeom>
        </p:spPr>
        <p:txBody>
          <a:bodyPr/>
          <a:lstStyle/>
          <a:p>
            <a:pPr/>
          </a:p>
        </p:txBody>
      </p:sp>
      <p:sp>
        <p:nvSpPr>
          <p:cNvPr id="303" name="Shape 303"/>
          <p:cNvSpPr/>
          <p:nvPr>
            <p:ph type="body" sz="quarter" idx="1"/>
          </p:nvPr>
        </p:nvSpPr>
        <p:spPr>
          <a:prstGeom prst="rect">
            <a:avLst/>
          </a:prstGeom>
        </p:spPr>
        <p:txBody>
          <a:bodyPr/>
          <a:lstStyle/>
          <a:p>
            <a:pPr/>
            <a:r>
              <a:t>This was a simple rational of the exponents, but we will do better as we develop theory to explain them.</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15" name="Shape 315"/>
          <p:cNvSpPr/>
          <p:nvPr>
            <p:ph type="sldImg"/>
          </p:nvPr>
        </p:nvSpPr>
        <p:spPr>
          <a:prstGeom prst="rect">
            <a:avLst/>
          </a:prstGeom>
        </p:spPr>
        <p:txBody>
          <a:bodyPr/>
          <a:lstStyle/>
          <a:p>
            <a:pPr/>
          </a:p>
        </p:txBody>
      </p:sp>
      <p:sp>
        <p:nvSpPr>
          <p:cNvPr id="316" name="Shape 316"/>
          <p:cNvSpPr/>
          <p:nvPr>
            <p:ph type="body" sz="quarter" idx="1"/>
          </p:nvPr>
        </p:nvSpPr>
        <p:spPr>
          <a:prstGeom prst="rect">
            <a:avLst/>
          </a:prstGeom>
        </p:spPr>
        <p:txBody>
          <a:bodyPr/>
          <a:lstStyle/>
          <a:p>
            <a:pPr/>
            <a:r>
              <a:t>Importantly, once we subtract over all growth (intercept common to all cities) and population growth common to all cities, scaling is conserved in time. That is, even as an urban system growth in population and over all economic size, the relation between cities is preserved. </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22" name="Shape 322"/>
          <p:cNvSpPr/>
          <p:nvPr>
            <p:ph type="sldImg"/>
          </p:nvPr>
        </p:nvSpPr>
        <p:spPr>
          <a:prstGeom prst="rect">
            <a:avLst/>
          </a:prstGeom>
        </p:spPr>
        <p:txBody>
          <a:bodyPr/>
          <a:lstStyle/>
          <a:p>
            <a:pPr/>
          </a:p>
        </p:txBody>
      </p:sp>
      <p:sp>
        <p:nvSpPr>
          <p:cNvPr id="323" name="Shape 323"/>
          <p:cNvSpPr/>
          <p:nvPr>
            <p:ph type="body" sz="quarter" idx="1"/>
          </p:nvPr>
        </p:nvSpPr>
        <p:spPr>
          <a:prstGeom prst="rect">
            <a:avLst/>
          </a:prstGeom>
        </p:spPr>
        <p:txBody>
          <a:bodyPr/>
          <a:lstStyle>
            <a:lvl1pPr defTabSz="584200">
              <a:lnSpc>
                <a:spcPct val="100000"/>
              </a:lnSpc>
              <a:defRPr>
                <a:latin typeface="Lucida Grande"/>
                <a:ea typeface="Lucida Grande"/>
                <a:cs typeface="Lucida Grande"/>
                <a:sym typeface="Lucida Grande"/>
              </a:defRPr>
            </a:lvl1pPr>
          </a:lstStyle>
          <a:p>
            <a:pPr/>
            <a:r>
              <a:t>Again here, I centered the data, by taking out overall size of the economies and population. All data sets are centered at (0,0).</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49" name="Line"/>
          <p:cNvSpPr/>
          <p:nvPr/>
        </p:nvSpPr>
        <p:spPr>
          <a:xfrm>
            <a:off x="3958828" y="2768203"/>
            <a:ext cx="16466344" cy="1"/>
          </a:xfrm>
          <a:prstGeom prst="line">
            <a:avLst/>
          </a:prstGeom>
          <a:ln w="12700">
            <a:solidFill>
              <a:srgbClr val="888888"/>
            </a:solidFill>
            <a:miter/>
          </a:ln>
        </p:spPr>
        <p:txBody>
          <a:bodyPr lIns="64293" tIns="64293" rIns="64293" bIns="64293"/>
          <a:lstStyle/>
          <a:p>
            <a:pPr algn="l" defTabSz="1285875">
              <a:defRPr sz="1600">
                <a:solidFill>
                  <a:srgbClr val="000000"/>
                </a:solidFill>
              </a:defRPr>
            </a:pPr>
          </a:p>
        </p:txBody>
      </p:sp>
      <p:sp>
        <p:nvSpPr>
          <p:cNvPr id="150" name="Title Text"/>
          <p:cNvSpPr txBox="1"/>
          <p:nvPr>
            <p:ph type="title"/>
          </p:nvPr>
        </p:nvSpPr>
        <p:spPr>
          <a:xfrm>
            <a:off x="3851671" y="464343"/>
            <a:ext cx="16680658" cy="1964532"/>
          </a:xfrm>
          <a:prstGeom prst="rect">
            <a:avLst/>
          </a:prstGeom>
        </p:spPr>
        <p:txBody>
          <a:bodyPr lIns="71437" tIns="71437" rIns="71437" bIns="71437" anchor="b"/>
          <a:lstStyle>
            <a:lvl1pPr defTabSz="1285875">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51" name="Body Level One…"/>
          <p:cNvSpPr txBox="1"/>
          <p:nvPr>
            <p:ph type="body" idx="1"/>
          </p:nvPr>
        </p:nvSpPr>
        <p:spPr>
          <a:xfrm>
            <a:off x="3962400" y="3200400"/>
            <a:ext cx="16459201" cy="9051925"/>
          </a:xfrm>
          <a:prstGeom prst="rect">
            <a:avLst/>
          </a:prstGeom>
        </p:spPr>
        <p:txBody>
          <a:bodyPr lIns="64293" tIns="64293" rIns="64293" bIns="64293"/>
          <a:lstStyle>
            <a:lvl1pPr marL="369276" indent="-369276" defTabSz="1285875">
              <a:lnSpc>
                <a:spcPct val="100000"/>
              </a:lnSpc>
              <a:spcBef>
                <a:spcPts val="6700"/>
              </a:spcBef>
              <a:buClr>
                <a:srgbClr val="606060"/>
              </a:buClr>
              <a:buSzPct val="100000"/>
              <a:buFont typeface="Helvetica Neue"/>
              <a:defRPr sz="3600">
                <a:solidFill>
                  <a:srgbClr val="606060"/>
                </a:solidFill>
              </a:defRPr>
            </a:lvl1pPr>
            <a:lvl2pPr marL="813776" indent="-369276" defTabSz="1285875">
              <a:lnSpc>
                <a:spcPct val="100000"/>
              </a:lnSpc>
              <a:spcBef>
                <a:spcPts val="6700"/>
              </a:spcBef>
              <a:buClr>
                <a:srgbClr val="606060"/>
              </a:buClr>
              <a:buSzPct val="100000"/>
              <a:buFont typeface="Helvetica Neue"/>
              <a:defRPr sz="3600">
                <a:solidFill>
                  <a:srgbClr val="606060"/>
                </a:solidFill>
              </a:defRPr>
            </a:lvl2pPr>
            <a:lvl3pPr marL="1258276" indent="-369276" defTabSz="1285875">
              <a:lnSpc>
                <a:spcPct val="100000"/>
              </a:lnSpc>
              <a:spcBef>
                <a:spcPts val="6700"/>
              </a:spcBef>
              <a:buClr>
                <a:srgbClr val="606060"/>
              </a:buClr>
              <a:buSzPct val="100000"/>
              <a:buFont typeface="Helvetica Neue"/>
              <a:defRPr sz="3600">
                <a:solidFill>
                  <a:srgbClr val="606060"/>
                </a:solidFill>
              </a:defRPr>
            </a:lvl3pPr>
            <a:lvl4pPr marL="1702776" indent="-369276" defTabSz="1285875">
              <a:lnSpc>
                <a:spcPct val="100000"/>
              </a:lnSpc>
              <a:spcBef>
                <a:spcPts val="6700"/>
              </a:spcBef>
              <a:buClr>
                <a:srgbClr val="606060"/>
              </a:buClr>
              <a:buSzPct val="100000"/>
              <a:buFont typeface="Helvetica Neue"/>
              <a:defRPr sz="3600">
                <a:solidFill>
                  <a:srgbClr val="606060"/>
                </a:solidFill>
              </a:defRPr>
            </a:lvl4pPr>
            <a:lvl5pPr marL="2147276" indent="-369276" defTabSz="1285875">
              <a:lnSpc>
                <a:spcPct val="100000"/>
              </a:lnSpc>
              <a:spcBef>
                <a:spcPts val="6700"/>
              </a:spcBef>
              <a:buClr>
                <a:srgbClr val="606060"/>
              </a:buClr>
              <a:buSzPct val="100000"/>
              <a:buFont typeface="Helvetica Neue"/>
              <a:defRPr sz="3600">
                <a:solidFill>
                  <a:srgbClr val="606060"/>
                </a:solidFill>
              </a:defRPr>
            </a:lvl5pPr>
          </a:lstStyle>
          <a:p>
            <a:pPr/>
            <a:r>
              <a:t>Body Level One</a:t>
            </a:r>
          </a:p>
          <a:p>
            <a:pPr lvl="1"/>
            <a:r>
              <a:t>Body Level Two</a:t>
            </a:r>
          </a:p>
          <a:p>
            <a:pPr lvl="2"/>
            <a:r>
              <a:t>Body Level Three</a:t>
            </a:r>
          </a:p>
          <a:p>
            <a:pPr lvl="3"/>
            <a:r>
              <a:t>Body Level Four</a:t>
            </a:r>
          </a:p>
          <a:p>
            <a:pPr lvl="4"/>
            <a:r>
              <a:t>Body Level Five</a:t>
            </a:r>
          </a:p>
        </p:txBody>
      </p:sp>
      <p:sp>
        <p:nvSpPr>
          <p:cNvPr id="152" name="Slide Number"/>
          <p:cNvSpPr txBox="1"/>
          <p:nvPr>
            <p:ph type="sldNum" sz="quarter" idx="2"/>
          </p:nvPr>
        </p:nvSpPr>
        <p:spPr>
          <a:xfrm>
            <a:off x="11887199" y="12344399"/>
            <a:ext cx="4267201" cy="736601"/>
          </a:xfrm>
          <a:prstGeom prst="rect">
            <a:avLst/>
          </a:prstGeom>
        </p:spPr>
        <p:txBody>
          <a:bodyPr lIns="64293" tIns="64293" rIns="64293" bIns="64293" anchor="ctr"/>
          <a:lstStyle>
            <a:lvl1pPr algn="r" defTabSz="1285875">
              <a:defRPr sz="1600">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p:spTree>
      <p:nvGrpSpPr>
        <p:cNvPr id="1" name=""/>
        <p:cNvGrpSpPr/>
        <p:nvPr/>
      </p:nvGrpSpPr>
      <p:grpSpPr>
        <a:xfrm>
          <a:off x="0" y="0"/>
          <a:ext cx="0" cy="0"/>
          <a:chOff x="0" y="0"/>
          <a:chExt cx="0" cy="0"/>
        </a:xfrm>
      </p:grpSpPr>
      <p:sp>
        <p:nvSpPr>
          <p:cNvPr id="159" name="Title Text"/>
          <p:cNvSpPr txBox="1"/>
          <p:nvPr>
            <p:ph type="title"/>
          </p:nvPr>
        </p:nvSpPr>
        <p:spPr>
          <a:xfrm>
            <a:off x="3851671" y="5214937"/>
            <a:ext cx="16680658" cy="3286126"/>
          </a:xfrm>
          <a:prstGeom prst="rect">
            <a:avLst/>
          </a:prstGeom>
        </p:spPr>
        <p:txBody>
          <a:bodyPr lIns="71437" tIns="71437" rIns="71437" bIns="71437" anchor="ctr"/>
          <a:lstStyle>
            <a:lvl1pPr defTabSz="1285875">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60" name="Body Level One…"/>
          <p:cNvSpPr txBox="1"/>
          <p:nvPr>
            <p:ph type="body" idx="1"/>
          </p:nvPr>
        </p:nvSpPr>
        <p:spPr>
          <a:xfrm>
            <a:off x="3962400" y="3200400"/>
            <a:ext cx="16459201" cy="9051925"/>
          </a:xfrm>
          <a:prstGeom prst="rect">
            <a:avLst/>
          </a:prstGeom>
        </p:spPr>
        <p:txBody>
          <a:bodyPr lIns="64293" tIns="64293" rIns="64293" bIns="64293"/>
          <a:lstStyle>
            <a:lvl1pPr marL="0" indent="0" defTabSz="1285875">
              <a:lnSpc>
                <a:spcPct val="100000"/>
              </a:lnSpc>
              <a:spcBef>
                <a:spcPts val="0"/>
              </a:spcBef>
              <a:buSzTx/>
              <a:buNone/>
              <a:defRPr sz="3600">
                <a:solidFill>
                  <a:srgbClr val="606060"/>
                </a:solidFill>
              </a:defRPr>
            </a:lvl1pPr>
            <a:lvl2pPr marL="0" indent="0" defTabSz="1285875">
              <a:lnSpc>
                <a:spcPct val="100000"/>
              </a:lnSpc>
              <a:spcBef>
                <a:spcPts val="0"/>
              </a:spcBef>
              <a:buSzTx/>
              <a:buNone/>
              <a:defRPr sz="3600">
                <a:solidFill>
                  <a:srgbClr val="606060"/>
                </a:solidFill>
              </a:defRPr>
            </a:lvl2pPr>
            <a:lvl3pPr marL="0" indent="0" defTabSz="1285875">
              <a:lnSpc>
                <a:spcPct val="100000"/>
              </a:lnSpc>
              <a:spcBef>
                <a:spcPts val="0"/>
              </a:spcBef>
              <a:buSzTx/>
              <a:buNone/>
              <a:defRPr sz="3600">
                <a:solidFill>
                  <a:srgbClr val="606060"/>
                </a:solidFill>
              </a:defRPr>
            </a:lvl3pPr>
            <a:lvl4pPr marL="0" indent="0" defTabSz="1285875">
              <a:lnSpc>
                <a:spcPct val="100000"/>
              </a:lnSpc>
              <a:spcBef>
                <a:spcPts val="0"/>
              </a:spcBef>
              <a:buSzTx/>
              <a:buNone/>
              <a:defRPr sz="3600">
                <a:solidFill>
                  <a:srgbClr val="606060"/>
                </a:solidFill>
              </a:defRPr>
            </a:lvl4pPr>
            <a:lvl5pPr marL="0" indent="0" defTabSz="1285875">
              <a:lnSpc>
                <a:spcPct val="100000"/>
              </a:lnSpc>
              <a:spcBef>
                <a:spcPts val="0"/>
              </a:spcBef>
              <a:buSzTx/>
              <a:buNone/>
              <a:defRPr sz="3600">
                <a:solidFill>
                  <a:srgbClr val="606060"/>
                </a:solidFill>
              </a:defRPr>
            </a:lvl5pPr>
          </a:lstStyle>
          <a:p>
            <a:pPr/>
            <a:r>
              <a:t>Body Level One</a:t>
            </a:r>
          </a:p>
          <a:p>
            <a:pPr lvl="1"/>
            <a:r>
              <a:t>Body Level Two</a:t>
            </a:r>
          </a:p>
          <a:p>
            <a:pPr lvl="2"/>
            <a:r>
              <a:t>Body Level Three</a:t>
            </a:r>
          </a:p>
          <a:p>
            <a:pPr lvl="3"/>
            <a:r>
              <a:t>Body Level Four</a:t>
            </a:r>
          </a:p>
          <a:p>
            <a:pPr lvl="4"/>
            <a:r>
              <a:t>Body Level Five</a:t>
            </a:r>
          </a:p>
        </p:txBody>
      </p:sp>
      <p:sp>
        <p:nvSpPr>
          <p:cNvPr id="161" name="Slide Number"/>
          <p:cNvSpPr txBox="1"/>
          <p:nvPr>
            <p:ph type="sldNum" sz="quarter" idx="2"/>
          </p:nvPr>
        </p:nvSpPr>
        <p:spPr>
          <a:xfrm>
            <a:off x="11887199" y="12344399"/>
            <a:ext cx="4267201" cy="736601"/>
          </a:xfrm>
          <a:prstGeom prst="rect">
            <a:avLst/>
          </a:prstGeom>
        </p:spPr>
        <p:txBody>
          <a:bodyPr lIns="64293" tIns="64293" rIns="64293" bIns="64293" anchor="ctr"/>
          <a:lstStyle>
            <a:lvl1pPr algn="r" defTabSz="1285875">
              <a:defRPr sz="1600">
                <a:latin typeface="Helvetica Neue Light"/>
                <a:ea typeface="Helvetica Neue Light"/>
                <a:cs typeface="Helvetica Neue Light"/>
                <a:sym typeface="Helvetica Neue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68" name="Title Text"/>
          <p:cNvSpPr txBox="1"/>
          <p:nvPr>
            <p:ph type="title"/>
          </p:nvPr>
        </p:nvSpPr>
        <p:spPr>
          <a:xfrm>
            <a:off x="4833937" y="2303859"/>
            <a:ext cx="14716126" cy="4643438"/>
          </a:xfrm>
          <a:prstGeom prst="rect">
            <a:avLst/>
          </a:prstGeom>
        </p:spPr>
        <p:txBody>
          <a:bodyPr lIns="71437" tIns="71437" rIns="71437" bIns="71437" anchor="b"/>
          <a:lstStyle>
            <a:lvl1pPr algn="ctr" defTabSz="821531">
              <a:lnSpc>
                <a:spcPct val="100000"/>
              </a:lnSpc>
              <a:defRPr b="0" spc="0" sz="11200">
                <a:latin typeface="Helvetica Neue Medium"/>
                <a:ea typeface="Helvetica Neue Medium"/>
                <a:cs typeface="Helvetica Neue Medium"/>
                <a:sym typeface="Helvetica Neue Medium"/>
              </a:defRPr>
            </a:lvl1pPr>
          </a:lstStyle>
          <a:p>
            <a:pPr/>
            <a:r>
              <a:t>Title Text</a:t>
            </a:r>
          </a:p>
        </p:txBody>
      </p:sp>
      <p:sp>
        <p:nvSpPr>
          <p:cNvPr id="169" name="Body Level One…"/>
          <p:cNvSpPr txBox="1"/>
          <p:nvPr>
            <p:ph type="body" sz="quarter" idx="1"/>
          </p:nvPr>
        </p:nvSpPr>
        <p:spPr>
          <a:xfrm>
            <a:off x="4833937" y="7090171"/>
            <a:ext cx="14716126" cy="1589486"/>
          </a:xfrm>
          <a:prstGeom prst="rect">
            <a:avLst/>
          </a:prstGeom>
        </p:spPr>
        <p:txBody>
          <a:bodyPr lIns="71437" tIns="71437" rIns="71437" bIns="71437"/>
          <a:lstStyle>
            <a:lvl1pPr marL="0" indent="0" algn="ctr" defTabSz="821531">
              <a:lnSpc>
                <a:spcPct val="100000"/>
              </a:lnSpc>
              <a:spcBef>
                <a:spcPts val="0"/>
              </a:spcBef>
              <a:buSzTx/>
              <a:buNone/>
              <a:defRPr sz="5200"/>
            </a:lvl1pPr>
            <a:lvl2pPr marL="0" indent="0" algn="ctr" defTabSz="821531">
              <a:lnSpc>
                <a:spcPct val="100000"/>
              </a:lnSpc>
              <a:spcBef>
                <a:spcPts val="0"/>
              </a:spcBef>
              <a:buSzTx/>
              <a:buNone/>
              <a:defRPr sz="5200"/>
            </a:lvl2pPr>
            <a:lvl3pPr marL="0" indent="0" algn="ctr" defTabSz="821531">
              <a:lnSpc>
                <a:spcPct val="100000"/>
              </a:lnSpc>
              <a:spcBef>
                <a:spcPts val="0"/>
              </a:spcBef>
              <a:buSzTx/>
              <a:buNone/>
              <a:defRPr sz="5200"/>
            </a:lvl3pPr>
            <a:lvl4pPr marL="0" indent="0" algn="ctr" defTabSz="821531">
              <a:lnSpc>
                <a:spcPct val="100000"/>
              </a:lnSpc>
              <a:spcBef>
                <a:spcPts val="0"/>
              </a:spcBef>
              <a:buSzTx/>
              <a:buNone/>
              <a:defRPr sz="5200"/>
            </a:lvl4pPr>
            <a:lvl5pPr marL="0" indent="0" algn="ctr" defTabSz="821531">
              <a:lnSpc>
                <a:spcPct val="100000"/>
              </a:lnSpc>
              <a:spcBef>
                <a:spcPts val="0"/>
              </a:spcBef>
              <a:buSzTx/>
              <a:buNone/>
              <a:defRPr sz="5200"/>
            </a:lvl5pPr>
          </a:lstStyle>
          <a:p>
            <a:pPr/>
            <a:r>
              <a:t>Body Level One</a:t>
            </a:r>
          </a:p>
          <a:p>
            <a:pPr lvl="1"/>
            <a:r>
              <a:t>Body Level Two</a:t>
            </a:r>
          </a:p>
          <a:p>
            <a:pPr lvl="2"/>
            <a:r>
              <a:t>Body Level Three</a:t>
            </a:r>
          </a:p>
          <a:p>
            <a:pPr lvl="3"/>
            <a:r>
              <a:t>Body Level Four</a:t>
            </a:r>
          </a:p>
          <a:p>
            <a:pPr lvl="4"/>
            <a:r>
              <a:t>Body Level Five</a:t>
            </a:r>
          </a:p>
        </p:txBody>
      </p:sp>
      <p:sp>
        <p:nvSpPr>
          <p:cNvPr id="170" name="Slide Number"/>
          <p:cNvSpPr txBox="1"/>
          <p:nvPr>
            <p:ph type="sldNum" sz="quarter" idx="2"/>
          </p:nvPr>
        </p:nvSpPr>
        <p:spPr>
          <a:xfrm>
            <a:off x="11954103" y="13073062"/>
            <a:ext cx="466269" cy="477671"/>
          </a:xfrm>
          <a:prstGeom prst="rect">
            <a:avLst/>
          </a:prstGeom>
        </p:spPr>
        <p:txBody>
          <a:bodyPr lIns="71437" tIns="71437" rIns="71437" bIns="71437" anchor="t"/>
          <a:lstStyle>
            <a:lvl1pPr defTabSz="821531">
              <a:defRPr sz="2200">
                <a:latin typeface="Helvetica Neue Thin"/>
                <a:ea typeface="Helvetica Neue Thin"/>
                <a:cs typeface="Helvetica Neue Thin"/>
                <a:sym typeface="Helvetica Neue Thi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177" name="Title Text"/>
          <p:cNvSpPr txBox="1"/>
          <p:nvPr>
            <p:ph type="title"/>
          </p:nvPr>
        </p:nvSpPr>
        <p:spPr>
          <a:xfrm>
            <a:off x="3851671" y="4625578"/>
            <a:ext cx="16680658" cy="4464844"/>
          </a:xfrm>
          <a:prstGeom prst="rect">
            <a:avLst/>
          </a:prstGeom>
        </p:spPr>
        <p:txBody>
          <a:bodyPr lIns="71437" tIns="71437" rIns="71437" bIns="71437" anchor="ctr"/>
          <a:lstStyle>
            <a:lvl1pPr defTabSz="821531">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78" name="Slide Number"/>
          <p:cNvSpPr txBox="1"/>
          <p:nvPr>
            <p:ph type="sldNum" sz="quarter" idx="2"/>
          </p:nvPr>
        </p:nvSpPr>
        <p:spPr>
          <a:xfrm>
            <a:off x="20329146" y="12930187"/>
            <a:ext cx="409779" cy="415875"/>
          </a:xfrm>
          <a:prstGeom prst="rect">
            <a:avLst/>
          </a:prstGeom>
        </p:spPr>
        <p:txBody>
          <a:bodyPr lIns="71437" tIns="71437" rIns="71437" bIns="71437" anchor="t"/>
          <a:lstStyle>
            <a:lvl1pPr algn="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 2 Column">
    <p:spTree>
      <p:nvGrpSpPr>
        <p:cNvPr id="1" name=""/>
        <p:cNvGrpSpPr/>
        <p:nvPr/>
      </p:nvGrpSpPr>
      <p:grpSpPr>
        <a:xfrm>
          <a:off x="0" y="0"/>
          <a:ext cx="0" cy="0"/>
          <a:chOff x="0" y="0"/>
          <a:chExt cx="0" cy="0"/>
        </a:xfrm>
      </p:grpSpPr>
      <p:sp>
        <p:nvSpPr>
          <p:cNvPr id="185" name="Line"/>
          <p:cNvSpPr/>
          <p:nvPr/>
        </p:nvSpPr>
        <p:spPr>
          <a:xfrm>
            <a:off x="3958828" y="2768203"/>
            <a:ext cx="16466344" cy="128"/>
          </a:xfrm>
          <a:prstGeom prst="line">
            <a:avLst/>
          </a:prstGeom>
          <a:ln w="12700">
            <a:solidFill>
              <a:srgbClr val="9A9A9A"/>
            </a:solidFill>
            <a:miter lim="400000"/>
          </a:ln>
        </p:spPr>
        <p:txBody>
          <a:bodyPr lIns="71437" tIns="71437" rIns="71437" bIns="71437" anchor="ctr"/>
          <a:lstStyle/>
          <a:p>
            <a:pPr algn="l" defTabSz="642937">
              <a:defRPr sz="1600">
                <a:solidFill>
                  <a:srgbClr val="000000"/>
                </a:solidFill>
                <a:latin typeface="Helvetica"/>
                <a:ea typeface="Helvetica"/>
                <a:cs typeface="Helvetica"/>
                <a:sym typeface="Helvetica"/>
              </a:defRPr>
            </a:pPr>
          </a:p>
        </p:txBody>
      </p:sp>
      <p:sp>
        <p:nvSpPr>
          <p:cNvPr id="186" name="Title Text"/>
          <p:cNvSpPr txBox="1"/>
          <p:nvPr>
            <p:ph type="title"/>
          </p:nvPr>
        </p:nvSpPr>
        <p:spPr>
          <a:xfrm>
            <a:off x="3851671" y="464343"/>
            <a:ext cx="16680658" cy="1964532"/>
          </a:xfrm>
          <a:prstGeom prst="rect">
            <a:avLst/>
          </a:prstGeom>
        </p:spPr>
        <p:txBody>
          <a:bodyPr lIns="71437" tIns="71437" rIns="71437" bIns="71437" anchor="b"/>
          <a:lstStyle>
            <a:lvl1pPr defTabSz="821531">
              <a:lnSpc>
                <a:spcPct val="100000"/>
              </a:lnSpc>
              <a:defRPr b="0" spc="0" sz="5800">
                <a:latin typeface="Helvetica Neue Light"/>
                <a:ea typeface="Helvetica Neue Light"/>
                <a:cs typeface="Helvetica Neue Light"/>
                <a:sym typeface="Helvetica Neue Light"/>
              </a:defRPr>
            </a:lvl1pPr>
          </a:lstStyle>
          <a:p>
            <a:pPr/>
            <a:r>
              <a:t>Title Text</a:t>
            </a:r>
          </a:p>
        </p:txBody>
      </p:sp>
      <p:sp>
        <p:nvSpPr>
          <p:cNvPr id="187" name="Body Level One…"/>
          <p:cNvSpPr txBox="1"/>
          <p:nvPr>
            <p:ph type="body" idx="1"/>
          </p:nvPr>
        </p:nvSpPr>
        <p:spPr>
          <a:xfrm>
            <a:off x="3851671" y="3268265"/>
            <a:ext cx="16680658" cy="9233298"/>
          </a:xfrm>
          <a:prstGeom prst="rect">
            <a:avLst/>
          </a:prstGeom>
        </p:spPr>
        <p:txBody>
          <a:bodyPr lIns="71437" tIns="71437" rIns="71437" bIns="71437" numCol="2" spcCol="834032"/>
          <a:lstStyle>
            <a:lvl1pPr marL="369276" indent="-369276" defTabSz="821531">
              <a:lnSpc>
                <a:spcPct val="100000"/>
              </a:lnSpc>
              <a:spcBef>
                <a:spcPts val="6700"/>
              </a:spcBef>
              <a:buSzPct val="100000"/>
              <a:defRPr sz="3600">
                <a:solidFill>
                  <a:srgbClr val="747474"/>
                </a:solidFill>
              </a:defRPr>
            </a:lvl1pPr>
            <a:lvl2pPr marL="813776" indent="-369276" defTabSz="821531">
              <a:lnSpc>
                <a:spcPct val="100000"/>
              </a:lnSpc>
              <a:spcBef>
                <a:spcPts val="6700"/>
              </a:spcBef>
              <a:buSzPct val="100000"/>
              <a:defRPr sz="3600">
                <a:solidFill>
                  <a:srgbClr val="747474"/>
                </a:solidFill>
              </a:defRPr>
            </a:lvl2pPr>
            <a:lvl3pPr marL="1258276" indent="-369276" defTabSz="821531">
              <a:lnSpc>
                <a:spcPct val="100000"/>
              </a:lnSpc>
              <a:spcBef>
                <a:spcPts val="6700"/>
              </a:spcBef>
              <a:buSzPct val="100000"/>
              <a:defRPr sz="3600">
                <a:solidFill>
                  <a:srgbClr val="747474"/>
                </a:solidFill>
              </a:defRPr>
            </a:lvl3pPr>
            <a:lvl4pPr marL="1702776" indent="-369276" defTabSz="821531">
              <a:lnSpc>
                <a:spcPct val="100000"/>
              </a:lnSpc>
              <a:spcBef>
                <a:spcPts val="6700"/>
              </a:spcBef>
              <a:buSzPct val="100000"/>
              <a:defRPr sz="3600">
                <a:solidFill>
                  <a:srgbClr val="747474"/>
                </a:solidFill>
              </a:defRPr>
            </a:lvl4pPr>
            <a:lvl5pPr marL="2147276" indent="-369276" defTabSz="821531">
              <a:lnSpc>
                <a:spcPct val="100000"/>
              </a:lnSpc>
              <a:spcBef>
                <a:spcPts val="6700"/>
              </a:spcBef>
              <a:buSzPct val="100000"/>
              <a:defRPr sz="3600">
                <a:solidFill>
                  <a:srgbClr val="747474"/>
                </a:solidFill>
              </a:defRPr>
            </a:lvl5pPr>
          </a:lstStyle>
          <a:p>
            <a:pPr/>
            <a:r>
              <a:t>Body Level One</a:t>
            </a:r>
          </a:p>
          <a:p>
            <a:pPr lvl="1"/>
            <a:r>
              <a:t>Body Level Two</a:t>
            </a:r>
          </a:p>
          <a:p>
            <a:pPr lvl="2"/>
            <a:r>
              <a:t>Body Level Three</a:t>
            </a:r>
          </a:p>
          <a:p>
            <a:pPr lvl="3"/>
            <a:r>
              <a:t>Body Level Four</a:t>
            </a:r>
          </a:p>
          <a:p>
            <a:pPr lvl="4"/>
            <a:r>
              <a:t>Body Level Five</a:t>
            </a:r>
          </a:p>
        </p:txBody>
      </p:sp>
      <p:sp>
        <p:nvSpPr>
          <p:cNvPr id="188" name="Slide Number"/>
          <p:cNvSpPr txBox="1"/>
          <p:nvPr>
            <p:ph type="sldNum" sz="quarter" idx="2"/>
          </p:nvPr>
        </p:nvSpPr>
        <p:spPr>
          <a:xfrm>
            <a:off x="20329146" y="12930187"/>
            <a:ext cx="409779" cy="415875"/>
          </a:xfrm>
          <a:prstGeom prst="rect">
            <a:avLst/>
          </a:prstGeom>
        </p:spPr>
        <p:txBody>
          <a:bodyPr lIns="71437" tIns="71437" rIns="71437" bIns="71437" anchor="t">
            <a:normAutofit fontScale="100000" lnSpcReduction="0"/>
          </a:bodyPr>
          <a:lstStyle>
            <a:lvl1pPr algn="r" defTabSz="821531"/>
          </a:lstStyle>
          <a:p>
            <a:pPr/>
            <a:fld id="{86CB4B4D-7CA3-9044-876B-883B54F8677D}" type="slidenum"/>
          </a:p>
        </p:txBody>
      </p:sp>
    </p:spTree>
  </p:cSld>
  <p:clrMapOvr>
    <a:masterClrMapping/>
  </p:clrMapOvr>
  <p:transition xmlns:p14="http://schemas.microsoft.com/office/powerpoint/2010/main" spd="med" advClick="1"/>
</p:sldLayout>
</file>

<file path=ppt/slideLayouts/slideLayout2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Default - Title Only copy 6">
    <p:spTree>
      <p:nvGrpSpPr>
        <p:cNvPr id="1" name=""/>
        <p:cNvGrpSpPr/>
        <p:nvPr/>
      </p:nvGrpSpPr>
      <p:grpSpPr>
        <a:xfrm>
          <a:off x="0" y="0"/>
          <a:ext cx="0" cy="0"/>
          <a:chOff x="0" y="0"/>
          <a:chExt cx="0" cy="0"/>
        </a:xfrm>
      </p:grpSpPr>
      <p:sp>
        <p:nvSpPr>
          <p:cNvPr id="195" name="Title Text"/>
          <p:cNvSpPr txBox="1"/>
          <p:nvPr>
            <p:ph type="title"/>
          </p:nvPr>
        </p:nvSpPr>
        <p:spPr>
          <a:xfrm>
            <a:off x="4423171" y="1214437"/>
            <a:ext cx="15537658" cy="2286001"/>
          </a:xfrm>
          <a:prstGeom prst="rect">
            <a:avLst/>
          </a:prstGeom>
        </p:spPr>
        <p:txBody>
          <a:bodyPr lIns="53578" tIns="53578" rIns="53578" bIns="53578" anchor="ctr">
            <a:noAutofit/>
          </a:bodyPr>
          <a:lstStyle>
            <a:lvl1pPr algn="ctr" defTabSz="1821656">
              <a:lnSpc>
                <a:spcPct val="100000"/>
              </a:lnSpc>
              <a:defRPr b="0" spc="0" sz="8600">
                <a:uFill>
                  <a:solidFill>
                    <a:srgbClr val="000000"/>
                  </a:solidFill>
                </a:uFill>
                <a:latin typeface="Times Roman"/>
                <a:ea typeface="Times Roman"/>
                <a:cs typeface="Times Roman"/>
                <a:sym typeface="Times Roman"/>
              </a:defRPr>
            </a:lvl1pPr>
          </a:lstStyle>
          <a:p>
            <a:pPr/>
            <a:r>
              <a:t>Title Text</a:t>
            </a:r>
          </a:p>
        </p:txBody>
      </p:sp>
      <p:sp>
        <p:nvSpPr>
          <p:cNvPr id="196" name="Slide Number"/>
          <p:cNvSpPr txBox="1"/>
          <p:nvPr>
            <p:ph type="sldNum" sz="quarter" idx="2"/>
          </p:nvPr>
        </p:nvSpPr>
        <p:spPr>
          <a:xfrm>
            <a:off x="19536171" y="12876609"/>
            <a:ext cx="424658" cy="475457"/>
          </a:xfrm>
          <a:prstGeom prst="rect">
            <a:avLst/>
          </a:prstGeom>
          <a:ln>
            <a:round/>
          </a:ln>
        </p:spPr>
        <p:txBody>
          <a:bodyPr lIns="53578" tIns="53578" rIns="53578" bIns="53578" anchor="t"/>
          <a:lstStyle>
            <a:lvl1pPr algn="r" defTabSz="1821656">
              <a:defRPr sz="2400">
                <a:uFill>
                  <a:solidFill>
                    <a:srgbClr val="000000"/>
                  </a:solidFill>
                </a:uFill>
                <a:latin typeface="Times Roman"/>
                <a:ea typeface="Times Roman"/>
                <a:cs typeface="Times Roman"/>
                <a:sym typeface="Times Roman"/>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 Id="rId19" Type="http://schemas.openxmlformats.org/officeDocument/2006/relationships/slideLayout" Target="../slideLayouts/slideLayout18.xml"/><Relationship Id="rId20" Type="http://schemas.openxmlformats.org/officeDocument/2006/relationships/slideLayout" Target="../slideLayouts/slideLayout19.xml"/><Relationship Id="rId21" Type="http://schemas.openxmlformats.org/officeDocument/2006/relationships/slideLayout" Target="../slideLayouts/slideLayout20.xml"/><Relationship Id="rId22"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7.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9.png"/><Relationship Id="rId4" Type="http://schemas.openxmlformats.org/officeDocument/2006/relationships/image" Target="../media/image10.png"/></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1.png"/><Relationship Id="rId3" Type="http://schemas.openxmlformats.org/officeDocument/2006/relationships/image" Target="../media/image12.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 Id="rId3" Type="http://schemas.openxmlformats.org/officeDocument/2006/relationships/image" Target="../media/image14.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 Id="rId3" Type="http://schemas.openxmlformats.org/officeDocument/2006/relationships/image" Target="../media/image15.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image" Target="../media/image1.jpeg"/></Relationships>

</file>

<file path=ppt/slides/_rels/slide18.xml.rels><?xml version="1.0" encoding="UTF-8"?>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11.xml"/><Relationship Id="rId3" Type="http://schemas.openxmlformats.org/officeDocument/2006/relationships/image" Target="../media/image16.png"/><Relationship Id="rId4" Type="http://schemas.openxmlformats.org/officeDocument/2006/relationships/image" Target="../media/image17.png"/><Relationship Id="rId5" Type="http://schemas.openxmlformats.org/officeDocument/2006/relationships/image" Target="../media/image18.png"/><Relationship Id="rId6" Type="http://schemas.openxmlformats.org/officeDocument/2006/relationships/image" Target="../media/image19.png"/><Relationship Id="rId7" Type="http://schemas.openxmlformats.org/officeDocument/2006/relationships/image" Target="../media/image20.png"/><Relationship Id="rId8" Type="http://schemas.openxmlformats.org/officeDocument/2006/relationships/image" Target="../media/image21.png"/></Relationships>

</file>

<file path=ppt/slides/_rels/slide1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2.xml"/><Relationship Id="rId3" Type="http://schemas.openxmlformats.org/officeDocument/2006/relationships/image" Target="../media/image22.png"/><Relationship Id="rId4" Type="http://schemas.openxmlformats.org/officeDocument/2006/relationships/image" Target="../media/image6.png"/><Relationship Id="rId5" Type="http://schemas.openxmlformats.org/officeDocument/2006/relationships/image" Target="../media/image23.png"/><Relationship Id="rId6" Type="http://schemas.openxmlformats.org/officeDocument/2006/relationships/image" Target="../media/image2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3.xml"/><Relationship Id="rId3" Type="http://schemas.openxmlformats.org/officeDocument/2006/relationships/image" Target="../media/image25.png"/></Relationships>

</file>

<file path=ppt/slides/_rels/slide2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26.png"/></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4.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1.png"/><Relationship Id="rId3" Type="http://schemas.openxmlformats.org/officeDocument/2006/relationships/image" Target="../media/image2.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2.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7.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image" Target="../media/image5.png"/><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 Luís M. A. Bettencourt 2023"/>
          <p:cNvSpPr txBox="1"/>
          <p:nvPr>
            <p:ph type="body" idx="21"/>
          </p:nvPr>
        </p:nvSpPr>
        <p:spPr>
          <a:prstGeom prst="rect">
            <a:avLst/>
          </a:prstGeom>
          <a:extLst>
            <a:ext uri="{C572A759-6A51-4108-AA02-DFA0A04FC94B}">
              <ma14:wrappingTextBoxFlag xmlns:ma14="http://schemas.microsoft.com/office/mac/drawingml/2011/main" val="1"/>
            </a:ext>
          </a:extLst>
        </p:spPr>
        <p:txBody>
          <a:bodyPr/>
          <a:lstStyle/>
          <a:p>
            <a:pPr/>
            <a:r>
              <a:t>© Luís M. A. Bettencourt 2023</a:t>
            </a:r>
          </a:p>
        </p:txBody>
      </p:sp>
      <p:sp>
        <p:nvSpPr>
          <p:cNvPr id="206" name="Lecture 6"/>
          <p:cNvSpPr txBox="1"/>
          <p:nvPr>
            <p:ph type="ctrTitle"/>
          </p:nvPr>
        </p:nvSpPr>
        <p:spPr>
          <a:prstGeom prst="rect">
            <a:avLst/>
          </a:prstGeom>
        </p:spPr>
        <p:txBody>
          <a:bodyPr/>
          <a:lstStyle>
            <a:lvl1pPr defTabSz="821531">
              <a:lnSpc>
                <a:spcPct val="100000"/>
              </a:lnSpc>
              <a:defRPr spc="0" sz="5200"/>
            </a:lvl1pPr>
          </a:lstStyle>
          <a:p>
            <a:pPr/>
            <a:r>
              <a:t>Lecture 6</a:t>
            </a:r>
          </a:p>
        </p:txBody>
      </p:sp>
      <p:sp>
        <p:nvSpPr>
          <p:cNvPr id="207" name="Network Models of Cities"/>
          <p:cNvSpPr txBox="1"/>
          <p:nvPr>
            <p:ph type="subTitle" sz="quarter" idx="1"/>
          </p:nvPr>
        </p:nvSpPr>
        <p:spPr>
          <a:prstGeom prst="rect">
            <a:avLst/>
          </a:prstGeom>
        </p:spPr>
        <p:txBody>
          <a:bodyPr/>
          <a:lstStyle>
            <a:lvl1pPr defTabSz="457200">
              <a:defRPr sz="5400">
                <a:solidFill>
                  <a:srgbClr val="5E5E5E"/>
                </a:solidFill>
                <a:latin typeface="Helvetica"/>
                <a:ea typeface="Helvetica"/>
                <a:cs typeface="Helvetica"/>
                <a:sym typeface="Helvetica"/>
              </a:defRPr>
            </a:lvl1pPr>
          </a:lstStyle>
          <a:p>
            <a:pPr/>
            <a:r>
              <a:t>Network Models of Cities </a:t>
            </a:r>
          </a:p>
        </p:txBody>
      </p:sp>
      <p:sp>
        <p:nvSpPr>
          <p:cNvPr id="208" name="6.1 Scale Invariance and Urban Scaling"/>
          <p:cNvSpPr txBox="1"/>
          <p:nvPr/>
        </p:nvSpPr>
        <p:spPr>
          <a:xfrm>
            <a:off x="6950303" y="9155931"/>
            <a:ext cx="10483394" cy="77119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1531">
              <a:defRPr b="1" sz="4400">
                <a:solidFill>
                  <a:srgbClr val="000000"/>
                </a:solidFill>
              </a:defRPr>
            </a:lvl1pPr>
          </a:lstStyle>
          <a:p>
            <a:pPr/>
            <a:r>
              <a:t>6.1 Scale Invariance and Urban Scaling</a:t>
            </a:r>
          </a:p>
        </p:txBody>
      </p:sp>
      <p:sp>
        <p:nvSpPr>
          <p:cNvPr id="209" name="IUS 3.1, 3.2"/>
          <p:cNvSpPr txBox="1"/>
          <p:nvPr/>
        </p:nvSpPr>
        <p:spPr>
          <a:xfrm>
            <a:off x="20740633" y="9248971"/>
            <a:ext cx="2252778"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3.1, 3.2</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83" name="Screen Shot 2018-08-21 at 1.12.59 PM.png" descr="Screen Shot 2018-08-21 at 1.12.59 PM.png"/>
          <p:cNvPicPr>
            <a:picLocks noChangeAspect="1"/>
          </p:cNvPicPr>
          <p:nvPr/>
        </p:nvPicPr>
        <p:blipFill>
          <a:blip r:embed="rId3">
            <a:extLst/>
          </a:blip>
          <a:stretch>
            <a:fillRect/>
          </a:stretch>
        </p:blipFill>
        <p:spPr>
          <a:xfrm>
            <a:off x="5825132" y="2027039"/>
            <a:ext cx="12733736" cy="9661922"/>
          </a:xfrm>
          <a:prstGeom prst="rect">
            <a:avLst/>
          </a:prstGeom>
          <a:ln w="12700">
            <a:miter lim="400000"/>
          </a:ln>
        </p:spPr>
      </p:pic>
      <p:sp>
        <p:nvSpPr>
          <p:cNvPr id="284" name="Line"/>
          <p:cNvSpPr/>
          <p:nvPr/>
        </p:nvSpPr>
        <p:spPr>
          <a:xfrm>
            <a:off x="5358003" y="7748909"/>
            <a:ext cx="13667995" cy="1"/>
          </a:xfrm>
          <a:prstGeom prst="line">
            <a:avLst/>
          </a:prstGeom>
          <a:ln w="25400">
            <a:solidFill>
              <a:schemeClr val="accent3"/>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85" name="Line"/>
          <p:cNvSpPr/>
          <p:nvPr/>
        </p:nvSpPr>
        <p:spPr>
          <a:xfrm>
            <a:off x="5358003" y="9471469"/>
            <a:ext cx="13667994" cy="1"/>
          </a:xfrm>
          <a:prstGeom prst="line">
            <a:avLst/>
          </a:prstGeom>
          <a:ln w="25400">
            <a:solidFill>
              <a:schemeClr val="accent5">
                <a:hueOff val="-82419"/>
                <a:satOff val="-9513"/>
                <a:lumOff val="-16343"/>
              </a:schemeClr>
            </a:solidFill>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89" name="Screen Shot 2018-08-21 at 1.15.17 PM.png" descr="Screen Shot 2018-08-21 at 1.15.17 PM.png"/>
          <p:cNvPicPr>
            <a:picLocks noChangeAspect="1"/>
          </p:cNvPicPr>
          <p:nvPr/>
        </p:nvPicPr>
        <p:blipFill>
          <a:blip r:embed="rId3">
            <a:extLst/>
          </a:blip>
          <a:stretch>
            <a:fillRect/>
          </a:stretch>
        </p:blipFill>
        <p:spPr>
          <a:xfrm>
            <a:off x="4085303" y="116085"/>
            <a:ext cx="12483704" cy="13483830"/>
          </a:xfrm>
          <a:prstGeom prst="rect">
            <a:avLst/>
          </a:prstGeom>
          <a:ln w="12700">
            <a:miter lim="400000"/>
          </a:ln>
        </p:spPr>
      </p:pic>
      <p:sp>
        <p:nvSpPr>
          <p:cNvPr id="290" name="Settlements:…"/>
          <p:cNvSpPr txBox="1"/>
          <p:nvPr/>
        </p:nvSpPr>
        <p:spPr>
          <a:xfrm>
            <a:off x="16858860" y="5989646"/>
            <a:ext cx="4100501" cy="352239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b="1" sz="3200">
                <a:solidFill>
                  <a:srgbClr val="000000"/>
                </a:solidFill>
              </a:defRPr>
            </a:pPr>
            <a:r>
              <a:t>Settlements:</a:t>
            </a:r>
          </a:p>
          <a:p>
            <a:pPr algn="l" defTabSz="821531">
              <a:defRPr sz="3200">
                <a:solidFill>
                  <a:srgbClr val="000000"/>
                </a:solidFill>
              </a:defRPr>
            </a:pPr>
            <a:r>
              <a:t>Aztecs</a:t>
            </a:r>
          </a:p>
          <a:p>
            <a:pPr algn="l" defTabSz="821531">
              <a:defRPr sz="3200">
                <a:solidFill>
                  <a:srgbClr val="000000"/>
                </a:solidFill>
              </a:defRPr>
            </a:pPr>
            <a:r>
              <a:t>Inka</a:t>
            </a:r>
          </a:p>
          <a:p>
            <a:pPr algn="l" defTabSz="821531">
              <a:defRPr sz="3200">
                <a:solidFill>
                  <a:srgbClr val="000000"/>
                </a:solidFill>
              </a:defRPr>
            </a:pPr>
            <a:r>
              <a:t>Southwest Pueblo</a:t>
            </a:r>
          </a:p>
          <a:p>
            <a:pPr algn="l" defTabSz="821531">
              <a:defRPr sz="3200">
                <a:solidFill>
                  <a:srgbClr val="000000"/>
                </a:solidFill>
              </a:defRPr>
            </a:pPr>
            <a:r>
              <a:t>Roman Empire</a:t>
            </a:r>
          </a:p>
          <a:p>
            <a:pPr algn="l" defTabSz="821531">
              <a:defRPr sz="3200">
                <a:solidFill>
                  <a:srgbClr val="000000"/>
                </a:solidFill>
              </a:defRPr>
            </a:pPr>
            <a:r>
              <a:t>Medieval Europe</a:t>
            </a:r>
          </a:p>
          <a:p>
            <a:pPr algn="l" defTabSz="821531">
              <a:defRPr sz="3200">
                <a:solidFill>
                  <a:srgbClr val="000000"/>
                </a:solidFill>
              </a:defRPr>
            </a:pPr>
            <a:r>
              <a:t>19th Century England</a:t>
            </a:r>
          </a:p>
        </p:txBody>
      </p:sp>
      <p:sp>
        <p:nvSpPr>
          <p:cNvPr id="291" name="Urban Systems:…"/>
          <p:cNvSpPr txBox="1"/>
          <p:nvPr/>
        </p:nvSpPr>
        <p:spPr>
          <a:xfrm>
            <a:off x="16906842" y="935170"/>
            <a:ext cx="3219019" cy="44875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b="1" sz="3200">
                <a:solidFill>
                  <a:srgbClr val="000000"/>
                </a:solidFill>
              </a:defRPr>
            </a:pPr>
            <a:r>
              <a:t>Urban Systems:</a:t>
            </a:r>
          </a:p>
          <a:p>
            <a:pPr algn="l" defTabSz="821531">
              <a:defRPr sz="3200">
                <a:solidFill>
                  <a:srgbClr val="000000"/>
                </a:solidFill>
              </a:defRPr>
            </a:pPr>
            <a:r>
              <a:t>USA</a:t>
            </a:r>
          </a:p>
          <a:p>
            <a:pPr algn="l" defTabSz="821531">
              <a:defRPr sz="3200">
                <a:solidFill>
                  <a:srgbClr val="000000"/>
                </a:solidFill>
              </a:defRPr>
            </a:pPr>
            <a:r>
              <a:t>European Union</a:t>
            </a:r>
          </a:p>
          <a:p>
            <a:pPr algn="l" defTabSz="821531">
              <a:defRPr sz="3200">
                <a:solidFill>
                  <a:srgbClr val="000000"/>
                </a:solidFill>
              </a:defRPr>
            </a:pPr>
            <a:r>
              <a:t>Brazil</a:t>
            </a:r>
          </a:p>
          <a:p>
            <a:pPr algn="l" defTabSz="821531">
              <a:defRPr sz="3200">
                <a:solidFill>
                  <a:srgbClr val="000000"/>
                </a:solidFill>
              </a:defRPr>
            </a:pPr>
            <a:r>
              <a:t>South Africa</a:t>
            </a:r>
          </a:p>
          <a:p>
            <a:pPr algn="l" defTabSz="821531">
              <a:defRPr sz="3200">
                <a:solidFill>
                  <a:srgbClr val="000000"/>
                </a:solidFill>
              </a:defRPr>
            </a:pPr>
            <a:r>
              <a:t>Japan</a:t>
            </a:r>
          </a:p>
          <a:p>
            <a:pPr algn="l" defTabSz="821531">
              <a:defRPr sz="3200">
                <a:solidFill>
                  <a:srgbClr val="000000"/>
                </a:solidFill>
              </a:defRPr>
            </a:pPr>
            <a:r>
              <a:t>China</a:t>
            </a:r>
          </a:p>
          <a:p>
            <a:pPr algn="l" defTabSz="821531">
              <a:defRPr sz="3200">
                <a:solidFill>
                  <a:srgbClr val="000000"/>
                </a:solidFill>
              </a:defRPr>
            </a:pPr>
            <a:r>
              <a:t>India</a:t>
            </a:r>
          </a:p>
          <a:p>
            <a:pPr algn="l" defTabSz="821531">
              <a:defRPr sz="3200">
                <a:solidFill>
                  <a:srgbClr val="000000"/>
                </a:solidFill>
              </a:defRPr>
            </a:pPr>
            <a:r>
              <a:t>…</a:t>
            </a:r>
          </a:p>
        </p:txBody>
      </p:sp>
      <p:sp>
        <p:nvSpPr>
          <p:cNvPr id="292" name="Different in:…"/>
          <p:cNvSpPr txBox="1"/>
          <p:nvPr/>
        </p:nvSpPr>
        <p:spPr>
          <a:xfrm>
            <a:off x="16698072" y="10597865"/>
            <a:ext cx="5399279" cy="154152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sz="3000">
                <a:solidFill>
                  <a:srgbClr val="FFFFFF"/>
                </a:solidFill>
                <a:latin typeface="Helvetica Neue Medium"/>
                <a:ea typeface="Helvetica Neue Medium"/>
                <a:cs typeface="Helvetica Neue Medium"/>
                <a:sym typeface="Helvetica Neue Medium"/>
              </a:defRPr>
            </a:pPr>
            <a:r>
              <a:t>Different in:</a:t>
            </a:r>
          </a:p>
          <a:p>
            <a:pPr algn="l" defTabSz="821531">
              <a:defRPr sz="3000">
                <a:solidFill>
                  <a:srgbClr val="FFFFFF"/>
                </a:solidFill>
                <a:latin typeface="Helvetica Neue Medium"/>
                <a:ea typeface="Helvetica Neue Medium"/>
                <a:cs typeface="Helvetica Neue Medium"/>
                <a:sym typeface="Helvetica Neue Medium"/>
              </a:defRPr>
            </a:pPr>
            <a:r>
              <a:t>- Hunter/Gatherer Camps</a:t>
            </a:r>
          </a:p>
          <a:p>
            <a:pPr algn="l" defTabSz="821531">
              <a:defRPr sz="3000">
                <a:solidFill>
                  <a:srgbClr val="FFFFFF"/>
                </a:solidFill>
                <a:latin typeface="Helvetica Neue Medium"/>
                <a:ea typeface="Helvetica Neue Medium"/>
                <a:cs typeface="Helvetica Neue Medium"/>
                <a:sym typeface="Helvetica Neue Medium"/>
              </a:defRPr>
            </a:pPr>
            <a:r>
              <a:t>- Slums (informal settlements)</a:t>
            </a:r>
          </a:p>
        </p:txBody>
      </p:sp>
      <p:sp>
        <p:nvSpPr>
          <p:cNvPr id="293" name="https://www.science.org/doi/10.1126/science.1235823"/>
          <p:cNvSpPr txBox="1"/>
          <p:nvPr/>
        </p:nvSpPr>
        <p:spPr>
          <a:xfrm>
            <a:off x="16532859" y="12987293"/>
            <a:ext cx="7574281"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https://www.science.org/doi/10.1126/science.1235823</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299" name="Screen Shot 2018-08-21 at 1.23.36 PM.png"/>
          <p:cNvGrpSpPr/>
          <p:nvPr/>
        </p:nvGrpSpPr>
        <p:grpSpPr>
          <a:xfrm>
            <a:off x="3201291" y="4934500"/>
            <a:ext cx="17981418" cy="4075599"/>
            <a:chOff x="0" y="0"/>
            <a:chExt cx="17981417" cy="4075598"/>
          </a:xfrm>
        </p:grpSpPr>
        <p:pic>
          <p:nvPicPr>
            <p:cNvPr id="298" name="Screen Shot 2018-08-21 at 1.23.36 PM.png" descr="Screen Shot 2018-08-21 at 1.23.36 PM.png"/>
            <p:cNvPicPr>
              <a:picLocks noChangeAspect="1"/>
            </p:cNvPicPr>
            <p:nvPr/>
          </p:nvPicPr>
          <p:blipFill>
            <a:blip r:embed="rId3">
              <a:extLst/>
            </a:blip>
            <a:stretch>
              <a:fillRect/>
            </a:stretch>
          </p:blipFill>
          <p:spPr>
            <a:xfrm>
              <a:off x="177800" y="114300"/>
              <a:ext cx="17625818" cy="3618399"/>
            </a:xfrm>
            <a:prstGeom prst="rect">
              <a:avLst/>
            </a:prstGeom>
            <a:ln>
              <a:noFill/>
            </a:ln>
            <a:effectLst/>
          </p:spPr>
        </p:pic>
        <p:pic>
          <p:nvPicPr>
            <p:cNvPr id="297" name="Screen Shot 2018-08-21 at 1.23.36 PM.png" descr="Screen Shot 2018-08-21 at 1.23.36 PM.png"/>
            <p:cNvPicPr>
              <a:picLocks noChangeAspect="0"/>
            </p:cNvPicPr>
            <p:nvPr/>
          </p:nvPicPr>
          <p:blipFill>
            <a:blip r:embed="rId4">
              <a:extLst/>
            </a:blip>
            <a:stretch>
              <a:fillRect/>
            </a:stretch>
          </p:blipFill>
          <p:spPr>
            <a:xfrm>
              <a:off x="0" y="0"/>
              <a:ext cx="17981418" cy="4075599"/>
            </a:xfrm>
            <a:prstGeom prst="rect">
              <a:avLst/>
            </a:prstGeom>
            <a:effectLst/>
          </p:spPr>
        </p:pic>
      </p:grpSp>
      <p:sp>
        <p:nvSpPr>
          <p:cNvPr id="300" name="Summary of Exponents"/>
          <p:cNvSpPr txBox="1"/>
          <p:nvPr/>
        </p:nvSpPr>
        <p:spPr>
          <a:xfrm>
            <a:off x="10060622" y="2092294"/>
            <a:ext cx="4262756" cy="60172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Summary of Exponents</a:t>
            </a:r>
          </a:p>
        </p:txBody>
      </p:sp>
      <p:sp>
        <p:nvSpPr>
          <p:cNvPr id="301" name="https://www.pnas.org/content/104/17/7301"/>
          <p:cNvSpPr txBox="1"/>
          <p:nvPr/>
        </p:nvSpPr>
        <p:spPr>
          <a:xfrm>
            <a:off x="17880935" y="13001971"/>
            <a:ext cx="6016144"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https://www.pnas.org/content/104/17/7301</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grpSp>
        <p:nvGrpSpPr>
          <p:cNvPr id="307" name="Screen Shot 2018-08-21 at 1.17.42 PM.png"/>
          <p:cNvGrpSpPr/>
          <p:nvPr/>
        </p:nvGrpSpPr>
        <p:grpSpPr>
          <a:xfrm>
            <a:off x="4117897" y="712360"/>
            <a:ext cx="16148206" cy="12305568"/>
            <a:chOff x="0" y="0"/>
            <a:chExt cx="16148205" cy="12305566"/>
          </a:xfrm>
        </p:grpSpPr>
        <p:pic>
          <p:nvPicPr>
            <p:cNvPr id="306" name="Screen Shot 2018-08-21 at 1.17.42 PM.png" descr="Screen Shot 2018-08-21 at 1.17.42 PM.png"/>
            <p:cNvPicPr>
              <a:picLocks noChangeAspect="1"/>
            </p:cNvPicPr>
            <p:nvPr/>
          </p:nvPicPr>
          <p:blipFill>
            <a:blip r:embed="rId2">
              <a:extLst/>
            </a:blip>
            <a:stretch>
              <a:fillRect/>
            </a:stretch>
          </p:blipFill>
          <p:spPr>
            <a:xfrm>
              <a:off x="177800" y="114300"/>
              <a:ext cx="15792606" cy="11848367"/>
            </a:xfrm>
            <a:prstGeom prst="rect">
              <a:avLst/>
            </a:prstGeom>
            <a:ln>
              <a:noFill/>
            </a:ln>
            <a:effectLst/>
          </p:spPr>
        </p:pic>
        <p:pic>
          <p:nvPicPr>
            <p:cNvPr id="305" name="Screen Shot 2018-08-21 at 1.17.42 PM.png" descr="Screen Shot 2018-08-21 at 1.17.42 PM.png"/>
            <p:cNvPicPr>
              <a:picLocks noChangeAspect="0"/>
            </p:cNvPicPr>
            <p:nvPr/>
          </p:nvPicPr>
          <p:blipFill>
            <a:blip r:embed="rId3">
              <a:extLst/>
            </a:blip>
            <a:stretch>
              <a:fillRect/>
            </a:stretch>
          </p:blipFill>
          <p:spPr>
            <a:xfrm>
              <a:off x="0" y="0"/>
              <a:ext cx="16148206" cy="12305567"/>
            </a:xfrm>
            <a:prstGeom prst="rect">
              <a:avLst/>
            </a:prstGeom>
            <a:effectLst/>
          </p:spPr>
        </p:pic>
      </p:grpSp>
      <p:sp>
        <p:nvSpPr>
          <p:cNvPr id="308" name="https://www.pnas.org/content/pnas/104/17/7301.full.pdf"/>
          <p:cNvSpPr txBox="1"/>
          <p:nvPr/>
        </p:nvSpPr>
        <p:spPr>
          <a:xfrm>
            <a:off x="16174372" y="13060960"/>
            <a:ext cx="7800138"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https://www.pnas.org/content/pnas/104/17/7301.full.pdf</a:t>
            </a: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10" name="US_macro-wage_powlaw.png" descr="US_macro-wage_powlaw.png"/>
          <p:cNvPicPr>
            <a:picLocks noChangeAspect="1"/>
          </p:cNvPicPr>
          <p:nvPr/>
        </p:nvPicPr>
        <p:blipFill>
          <a:blip r:embed="rId3">
            <a:extLst/>
          </a:blip>
          <a:stretch>
            <a:fillRect/>
          </a:stretch>
        </p:blipFill>
        <p:spPr>
          <a:xfrm rot="7976">
            <a:off x="4312156" y="1323167"/>
            <a:ext cx="15759686" cy="11819762"/>
          </a:xfrm>
          <a:prstGeom prst="rect">
            <a:avLst/>
          </a:prstGeom>
          <a:ln w="12700">
            <a:miter lim="400000"/>
          </a:ln>
        </p:spPr>
      </p:pic>
      <p:sp>
        <p:nvSpPr>
          <p:cNvPr id="311" name="Wages…"/>
          <p:cNvSpPr txBox="1"/>
          <p:nvPr/>
        </p:nvSpPr>
        <p:spPr>
          <a:xfrm>
            <a:off x="9075416" y="2995215"/>
            <a:ext cx="5852697" cy="22733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p>
            <a:pPr algn="l" defTabSz="821531">
              <a:defRPr b="1" sz="4600">
                <a:solidFill>
                  <a:srgbClr val="FF2600"/>
                </a:solidFill>
              </a:defRPr>
            </a:pPr>
            <a:r>
              <a:t>Wages</a:t>
            </a:r>
          </a:p>
          <a:p>
            <a:pPr algn="l" defTabSz="821531">
              <a:defRPr sz="4600">
                <a:solidFill>
                  <a:srgbClr val="000000"/>
                </a:solidFill>
                <a:latin typeface="Helvetica Neue Light"/>
                <a:ea typeface="Helvetica Neue Light"/>
                <a:cs typeface="Helvetica Neue Light"/>
                <a:sym typeface="Helvetica Neue Light"/>
              </a:defRPr>
            </a:pPr>
            <a:r>
              <a:t>US Metropolitan Areas</a:t>
            </a:r>
          </a:p>
          <a:p>
            <a:pPr algn="l" defTabSz="821531">
              <a:defRPr sz="4600">
                <a:solidFill>
                  <a:srgbClr val="000000"/>
                </a:solidFill>
                <a:latin typeface="Helvetica Neue Light"/>
                <a:ea typeface="Helvetica Neue Light"/>
                <a:cs typeface="Helvetica Neue Light"/>
                <a:sym typeface="Helvetica Neue Light"/>
              </a:defRPr>
            </a:pPr>
            <a:r>
              <a:t>1969-2009</a:t>
            </a:r>
          </a:p>
        </p:txBody>
      </p:sp>
      <p:sp>
        <p:nvSpPr>
          <p:cNvPr id="312" name="A law in time ..."/>
          <p:cNvSpPr txBox="1"/>
          <p:nvPr/>
        </p:nvSpPr>
        <p:spPr>
          <a:xfrm>
            <a:off x="6227119" y="767556"/>
            <a:ext cx="5286074" cy="10541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p>
            <a:pPr defTabSz="821531">
              <a:defRPr sz="5800">
                <a:solidFill>
                  <a:srgbClr val="000000"/>
                </a:solidFill>
                <a:latin typeface="Helvetica Neue Light"/>
                <a:ea typeface="Helvetica Neue Light"/>
                <a:cs typeface="Helvetica Neue Light"/>
                <a:sym typeface="Helvetica Neue Light"/>
              </a:defRPr>
            </a:pPr>
            <a:r>
              <a:t>A law in </a:t>
            </a:r>
            <a:r>
              <a:rPr b="1">
                <a:solidFill>
                  <a:srgbClr val="FF2600"/>
                </a:solidFill>
                <a:latin typeface="+mn-lt"/>
                <a:ea typeface="+mn-ea"/>
                <a:cs typeface="+mn-cs"/>
                <a:sym typeface="Helvetica Neue"/>
              </a:rPr>
              <a:t>time </a:t>
            </a:r>
            <a:r>
              <a:t>...</a:t>
            </a:r>
          </a:p>
        </p:txBody>
      </p:sp>
      <p:sp>
        <p:nvSpPr>
          <p:cNvPr id="313" name="Equation"/>
          <p:cNvSpPr txBox="1"/>
          <p:nvPr/>
        </p:nvSpPr>
        <p:spPr>
          <a:xfrm>
            <a:off x="12792094" y="8738037"/>
            <a:ext cx="5321583" cy="519354"/>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m:rPr>
                      <m:sty m:val="p"/>
                    </m:rPr>
                    <a:rPr xmlns:a="http://schemas.openxmlformats.org/drawingml/2006/main" sz="4600" i="1">
                      <a:solidFill>
                        <a:srgbClr val="000000"/>
                      </a:solidFill>
                      <a:latin typeface="Cambria Math" panose="02040503050406030204" pitchFamily="18" charset="0"/>
                    </a:rPr>
                    <m:t>ln</m:t>
                  </m:r>
                  <m:r>
                    <a:rPr xmlns:a="http://schemas.openxmlformats.org/drawingml/2006/main" sz="4600" i="1">
                      <a:solidFill>
                        <a:srgbClr val="000000"/>
                      </a:solidFill>
                      <a:latin typeface="Cambria Math" panose="02040503050406030204" pitchFamily="18" charset="0"/>
                    </a:rPr>
                    <m:t>Y</m:t>
                  </m:r>
                  <m:r>
                    <a:rPr xmlns:a="http://schemas.openxmlformats.org/drawingml/2006/main" sz="4600" i="1">
                      <a:solidFill>
                        <a:srgbClr val="000000"/>
                      </a:solidFill>
                      <a:latin typeface="Cambria Math" panose="02040503050406030204" pitchFamily="18" charset="0"/>
                    </a:rPr>
                    <m:t>(</m:t>
                  </m:r>
                  <m:r>
                    <a:rPr xmlns:a="http://schemas.openxmlformats.org/drawingml/2006/main" sz="4600" i="1">
                      <a:solidFill>
                        <a:srgbClr val="000000"/>
                      </a:solidFill>
                      <a:latin typeface="Cambria Math" panose="02040503050406030204" pitchFamily="18" charset="0"/>
                    </a:rPr>
                    <m:t>N</m:t>
                  </m:r>
                  <m:r>
                    <a:rPr xmlns:a="http://schemas.openxmlformats.org/drawingml/2006/main" sz="4600" i="1">
                      <a:solidFill>
                        <a:srgbClr val="000000"/>
                      </a:solidFill>
                      <a:latin typeface="Cambria Math" panose="02040503050406030204" pitchFamily="18" charset="0"/>
                    </a:rPr>
                    <m:t>)</m:t>
                  </m:r>
                  <m:r>
                    <a:rPr xmlns:a="http://schemas.openxmlformats.org/drawingml/2006/main" sz="4600" i="1">
                      <a:solidFill>
                        <a:srgbClr val="000000"/>
                      </a:solidFill>
                      <a:latin typeface="Cambria Math" panose="02040503050406030204" pitchFamily="18" charset="0"/>
                    </a:rPr>
                    <m:t>=</m:t>
                  </m:r>
                  <m:r>
                    <m:rPr>
                      <m:sty m:val="p"/>
                    </m:rPr>
                    <a:rPr xmlns:a="http://schemas.openxmlformats.org/drawingml/2006/main" sz="4600" i="1">
                      <a:solidFill>
                        <a:srgbClr val="000000"/>
                      </a:solidFill>
                      <a:latin typeface="Cambria Math" panose="02040503050406030204" pitchFamily="18" charset="0"/>
                    </a:rPr>
                    <m:t>ln</m:t>
                  </m:r>
                  <m:r>
                    <a:rPr xmlns:a="http://schemas.openxmlformats.org/drawingml/2006/main" sz="4600" i="1">
                      <a:solidFill>
                        <a:srgbClr val="000000"/>
                      </a:solidFill>
                      <a:latin typeface="Cambria Math" panose="02040503050406030204" pitchFamily="18" charset="0"/>
                    </a:rPr>
                    <m:t>a</m:t>
                  </m:r>
                  <m:r>
                    <a:rPr xmlns:a="http://schemas.openxmlformats.org/drawingml/2006/main" sz="4600" i="1">
                      <a:solidFill>
                        <a:srgbClr val="000000"/>
                      </a:solidFill>
                      <a:latin typeface="Cambria Math" panose="02040503050406030204" pitchFamily="18" charset="0"/>
                    </a:rPr>
                    <m:t>+</m:t>
                  </m:r>
                  <m:r>
                    <a:rPr xmlns:a="http://schemas.openxmlformats.org/drawingml/2006/main" sz="4600" i="1">
                      <a:solidFill>
                        <a:srgbClr val="000000"/>
                      </a:solidFill>
                      <a:latin typeface="Cambria Math" panose="02040503050406030204" pitchFamily="18" charset="0"/>
                    </a:rPr>
                    <m:t>β</m:t>
                  </m:r>
                  <m:r>
                    <m:rPr>
                      <m:sty m:val="p"/>
                    </m:rPr>
                    <a:rPr xmlns:a="http://schemas.openxmlformats.org/drawingml/2006/main" sz="4600" i="1">
                      <a:solidFill>
                        <a:srgbClr val="000000"/>
                      </a:solidFill>
                      <a:latin typeface="Cambria Math" panose="02040503050406030204" pitchFamily="18" charset="0"/>
                    </a:rPr>
                    <m:t>ln</m:t>
                  </m:r>
                  <m:r>
                    <a:rPr xmlns:a="http://schemas.openxmlformats.org/drawingml/2006/main" sz="4600" i="1">
                      <a:solidFill>
                        <a:srgbClr val="000000"/>
                      </a:solidFill>
                      <a:latin typeface="Cambria Math" panose="02040503050406030204" pitchFamily="18" charset="0"/>
                    </a:rPr>
                    <m:t>N</m:t>
                  </m:r>
                </m:oMath>
              </m:oMathPara>
            </a14:m>
            <a:endParaRPr sz="4600"/>
          </a:p>
        </p:txBody>
      </p:sp>
      <p:sp>
        <p:nvSpPr>
          <p:cNvPr id="314" name="https://www.pnas.org/content/pnas/104/17/7301.full.pdf"/>
          <p:cNvSpPr txBox="1"/>
          <p:nvPr/>
        </p:nvSpPr>
        <p:spPr>
          <a:xfrm>
            <a:off x="16174372" y="13060960"/>
            <a:ext cx="7800138"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https://www.pnas.org/content/pnas/104/17/7301.full.pdf</a:t>
            </a:r>
          </a:p>
        </p:txBody>
      </p:sp>
    </p:spTree>
  </p:cSld>
  <p:clrMapOvr>
    <a:masterClrMapping/>
  </p:clrMapOvr>
  <p:transition xmlns:p14="http://schemas.microsoft.com/office/powerpoint/2010/main" spd="med" advClick="1"/>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18" name="Nations_GDP_powlaw.png" descr="Nations_GDP_powlaw.png"/>
          <p:cNvPicPr>
            <a:picLocks noChangeAspect="1"/>
          </p:cNvPicPr>
          <p:nvPr/>
        </p:nvPicPr>
        <p:blipFill>
          <a:blip r:embed="rId3">
            <a:extLst/>
          </a:blip>
          <a:stretch>
            <a:fillRect/>
          </a:stretch>
        </p:blipFill>
        <p:spPr>
          <a:xfrm>
            <a:off x="4970378" y="2084726"/>
            <a:ext cx="14443239" cy="10832423"/>
          </a:xfrm>
          <a:prstGeom prst="rect">
            <a:avLst/>
          </a:prstGeom>
          <a:ln w="12700">
            <a:miter lim="400000"/>
          </a:ln>
        </p:spPr>
      </p:pic>
      <p:sp>
        <p:nvSpPr>
          <p:cNvPr id="319" name="GDP…"/>
          <p:cNvSpPr txBox="1"/>
          <p:nvPr/>
        </p:nvSpPr>
        <p:spPr>
          <a:xfrm>
            <a:off x="12213482" y="9894093"/>
            <a:ext cx="5565484" cy="176807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p>
            <a:pPr algn="l" defTabSz="821531">
              <a:defRPr sz="5200">
                <a:solidFill>
                  <a:srgbClr val="000000"/>
                </a:solidFill>
                <a:latin typeface="Helvetica Neue Light"/>
                <a:ea typeface="Helvetica Neue Light"/>
                <a:cs typeface="Helvetica Neue Light"/>
                <a:sym typeface="Helvetica Neue Light"/>
              </a:defRPr>
            </a:pPr>
            <a:r>
              <a:rPr>
                <a:solidFill>
                  <a:srgbClr val="FF2600"/>
                </a:solidFill>
              </a:rPr>
              <a:t>GDP</a:t>
            </a:r>
            <a:r>
              <a:t> </a:t>
            </a:r>
          </a:p>
          <a:p>
            <a:pPr algn="l" defTabSz="821531">
              <a:defRPr sz="5200">
                <a:solidFill>
                  <a:srgbClr val="212121"/>
                </a:solidFill>
                <a:latin typeface="Helvetica Neue Light"/>
                <a:ea typeface="Helvetica Neue Light"/>
                <a:cs typeface="Helvetica Neue Light"/>
                <a:sym typeface="Helvetica Neue Light"/>
              </a:defRPr>
            </a:pPr>
            <a:r>
              <a:t>cities in 10 nations</a:t>
            </a:r>
          </a:p>
        </p:txBody>
      </p:sp>
      <p:sp>
        <p:nvSpPr>
          <p:cNvPr id="320" name="A law in across nations ..."/>
          <p:cNvSpPr txBox="1"/>
          <p:nvPr/>
        </p:nvSpPr>
        <p:spPr>
          <a:xfrm>
            <a:off x="6814550" y="1035446"/>
            <a:ext cx="8968962" cy="10541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p>
            <a:pPr defTabSz="821531">
              <a:defRPr sz="5800">
                <a:solidFill>
                  <a:srgbClr val="000000"/>
                </a:solidFill>
                <a:latin typeface="Helvetica Neue Light"/>
                <a:ea typeface="Helvetica Neue Light"/>
                <a:cs typeface="Helvetica Neue Light"/>
                <a:sym typeface="Helvetica Neue Light"/>
              </a:defRPr>
            </a:pPr>
            <a:r>
              <a:t>A law in </a:t>
            </a:r>
            <a:r>
              <a:rPr b="1">
                <a:solidFill>
                  <a:srgbClr val="FF2600"/>
                </a:solidFill>
                <a:latin typeface="+mn-lt"/>
                <a:ea typeface="+mn-ea"/>
                <a:cs typeface="+mn-cs"/>
                <a:sym typeface="Helvetica Neue"/>
              </a:rPr>
              <a:t>across nations</a:t>
            </a:r>
            <a:r>
              <a:t> ...</a:t>
            </a:r>
          </a:p>
        </p:txBody>
      </p:sp>
      <p:sp>
        <p:nvSpPr>
          <p:cNvPr id="321" name="Great Britain"/>
          <p:cNvSpPr txBox="1"/>
          <p:nvPr/>
        </p:nvSpPr>
        <p:spPr>
          <a:xfrm>
            <a:off x="7796317" y="5521721"/>
            <a:ext cx="1867980" cy="473076"/>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lIns="71437" tIns="71437" rIns="71437" bIns="71437" anchor="b">
            <a:spAutoFit/>
          </a:bodyPr>
          <a:lstStyle>
            <a:lvl1pPr defTabSz="821531">
              <a:defRPr sz="2200">
                <a:solidFill>
                  <a:srgbClr val="000000"/>
                </a:solidFill>
                <a:latin typeface="Helvetica Light"/>
                <a:ea typeface="Helvetica Light"/>
                <a:cs typeface="Helvetica Light"/>
                <a:sym typeface="Helvetica Light"/>
              </a:defRPr>
            </a:lvl1pPr>
          </a:lstStyle>
          <a:p>
            <a:pPr/>
            <a:r>
              <a:t>Great Britain</a:t>
            </a:r>
          </a:p>
        </p:txBody>
      </p:sp>
    </p:spTree>
  </p:cSld>
  <p:clrMapOvr>
    <a:masterClrMapping/>
  </p:clrMapOvr>
  <p:transition xmlns:p14="http://schemas.microsoft.com/office/powerpoint/2010/main" spd="med" advClick="1"/>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25" name="US_quantities_powlaw.png" descr="US_quantities_powlaw.png"/>
          <p:cNvPicPr>
            <a:picLocks noChangeAspect="1"/>
          </p:cNvPicPr>
          <p:nvPr/>
        </p:nvPicPr>
        <p:blipFill>
          <a:blip r:embed="rId3">
            <a:extLst/>
          </a:blip>
          <a:stretch>
            <a:fillRect/>
          </a:stretch>
        </p:blipFill>
        <p:spPr>
          <a:xfrm>
            <a:off x="5004270" y="2150325"/>
            <a:ext cx="14696928" cy="11022694"/>
          </a:xfrm>
          <a:prstGeom prst="rect">
            <a:avLst/>
          </a:prstGeom>
          <a:ln w="12700">
            <a:miter lim="400000"/>
          </a:ln>
        </p:spPr>
      </p:pic>
      <p:sp>
        <p:nvSpPr>
          <p:cNvPr id="326" name="A law in across quantities ..."/>
          <p:cNvSpPr txBox="1"/>
          <p:nvPr/>
        </p:nvSpPr>
        <p:spPr>
          <a:xfrm>
            <a:off x="6888426" y="1089025"/>
            <a:ext cx="9857054" cy="10541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p>
            <a:pPr defTabSz="821531">
              <a:defRPr sz="5800">
                <a:solidFill>
                  <a:srgbClr val="000000"/>
                </a:solidFill>
                <a:latin typeface="Helvetica Neue Light"/>
                <a:ea typeface="Helvetica Neue Light"/>
                <a:cs typeface="Helvetica Neue Light"/>
                <a:sym typeface="Helvetica Neue Light"/>
              </a:defRPr>
            </a:pPr>
            <a:r>
              <a:t>A law in </a:t>
            </a:r>
            <a:r>
              <a:rPr b="1">
                <a:solidFill>
                  <a:srgbClr val="FF2600"/>
                </a:solidFill>
                <a:latin typeface="+mn-lt"/>
                <a:ea typeface="+mn-ea"/>
                <a:cs typeface="+mn-cs"/>
                <a:sym typeface="Helvetica Neue"/>
              </a:rPr>
              <a:t>across quantities</a:t>
            </a:r>
            <a:r>
              <a:t> ...</a:t>
            </a:r>
          </a:p>
        </p:txBody>
      </p:sp>
      <p:sp>
        <p:nvSpPr>
          <p:cNvPr id="327" name="Wages, Crime, Patents, GDP…"/>
          <p:cNvSpPr txBox="1"/>
          <p:nvPr/>
        </p:nvSpPr>
        <p:spPr>
          <a:xfrm>
            <a:off x="10731154" y="10339784"/>
            <a:ext cx="7465003" cy="15367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p>
            <a:pPr algn="l" defTabSz="821531">
              <a:defRPr sz="4400">
                <a:solidFill>
                  <a:srgbClr val="000000"/>
                </a:solidFill>
                <a:latin typeface="Helvetica Neue Light"/>
                <a:ea typeface="Helvetica Neue Light"/>
                <a:cs typeface="Helvetica Neue Light"/>
                <a:sym typeface="Helvetica Neue Light"/>
              </a:defRPr>
            </a:pPr>
            <a:r>
              <a:rPr>
                <a:solidFill>
                  <a:srgbClr val="FF2600"/>
                </a:solidFill>
              </a:rPr>
              <a:t>Wages, Crime, Patents, GDP</a:t>
            </a:r>
            <a:r>
              <a:t> </a:t>
            </a:r>
          </a:p>
          <a:p>
            <a:pPr algn="l" defTabSz="821531">
              <a:defRPr sz="4400">
                <a:solidFill>
                  <a:srgbClr val="212121"/>
                </a:solidFill>
                <a:latin typeface="Helvetica Neue Light"/>
                <a:ea typeface="Helvetica Neue Light"/>
                <a:cs typeface="Helvetica Neue Light"/>
                <a:sym typeface="Helvetica Neue Light"/>
              </a:defRPr>
            </a:pPr>
            <a:r>
              <a:t>US Metropolitan Areas</a:t>
            </a:r>
          </a:p>
        </p:txBody>
      </p:sp>
      <p:sp>
        <p:nvSpPr>
          <p:cNvPr id="328" name="A unified theory of urban living…"/>
          <p:cNvSpPr txBox="1"/>
          <p:nvPr/>
        </p:nvSpPr>
        <p:spPr>
          <a:xfrm>
            <a:off x="18330972" y="12583424"/>
            <a:ext cx="5759197" cy="11217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spcBef>
                <a:spcPts val="1600"/>
              </a:spcBef>
              <a:defRPr b="1" sz="3000">
                <a:solidFill>
                  <a:srgbClr val="222222"/>
                </a:solidFill>
                <a:latin typeface="Helvetica"/>
                <a:ea typeface="Helvetica"/>
                <a:cs typeface="Helvetica"/>
                <a:sym typeface="Helvetica"/>
              </a:defRPr>
            </a:pPr>
            <a:r>
              <a:t>A unified theory of urban living</a:t>
            </a:r>
          </a:p>
          <a:p>
            <a:pPr/>
            <a:r>
              <a:t>https://www.nature.com/articles/467912a</a:t>
            </a:r>
          </a:p>
        </p:txBody>
      </p:sp>
    </p:spTree>
  </p:cSld>
  <p:clrMapOvr>
    <a:masterClrMapping/>
  </p:clrMapOvr>
  <p:transition xmlns:p14="http://schemas.microsoft.com/office/powerpoint/2010/main" spd="med" advClick="1"/>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bg>
      <p:bgPr>
        <a:solidFill>
          <a:srgbClr val="000000"/>
        </a:solidFill>
      </p:bgPr>
    </p:bg>
    <p:spTree>
      <p:nvGrpSpPr>
        <p:cNvPr id="1" name=""/>
        <p:cNvGrpSpPr/>
        <p:nvPr/>
      </p:nvGrpSpPr>
      <p:grpSpPr>
        <a:xfrm>
          <a:off x="0" y="0"/>
          <a:ext cx="0" cy="0"/>
          <a:chOff x="0" y="0"/>
          <a:chExt cx="0" cy="0"/>
        </a:xfrm>
      </p:grpSpPr>
      <p:pic>
        <p:nvPicPr>
          <p:cNvPr id="332" name="image17.jpg" descr="image17.jpg"/>
          <p:cNvPicPr>
            <a:picLocks noChangeAspect="1"/>
          </p:cNvPicPr>
          <p:nvPr/>
        </p:nvPicPr>
        <p:blipFill>
          <a:blip r:embed="rId2">
            <a:extLst/>
          </a:blip>
          <a:stretch>
            <a:fillRect/>
          </a:stretch>
        </p:blipFill>
        <p:spPr>
          <a:xfrm>
            <a:off x="6535737" y="1530748"/>
            <a:ext cx="11312526" cy="8207375"/>
          </a:xfrm>
          <a:prstGeom prst="rect">
            <a:avLst/>
          </a:prstGeom>
          <a:ln w="12700">
            <a:miter lim="400000"/>
          </a:ln>
        </p:spPr>
      </p:pic>
      <p:sp>
        <p:nvSpPr>
          <p:cNvPr id="333" name="β=1.15 ( 95% C.I.=[1.11,1.18] )…"/>
          <p:cNvSpPr txBox="1"/>
          <p:nvPr/>
        </p:nvSpPr>
        <p:spPr>
          <a:xfrm>
            <a:off x="7887890" y="3186510"/>
            <a:ext cx="5347997" cy="1143001"/>
          </a:xfrm>
          <a:prstGeom prst="rect">
            <a:avLst/>
          </a:prstGeom>
          <a:ln w="12700">
            <a:miter lim="400000"/>
          </a:ln>
          <a:extLst>
            <a:ext uri="{C572A759-6A51-4108-AA02-DFA0A04FC94B}">
              <ma14:wrappingTextBoxFlag xmlns:ma14="http://schemas.microsoft.com/office/mac/drawingml/2011/main" val="1"/>
            </a:ext>
          </a:extLst>
        </p:spPr>
        <p:txBody>
          <a:bodyPr wrap="none" lIns="53578" tIns="53578" rIns="53578" bIns="53578">
            <a:spAutoFit/>
          </a:bodyPr>
          <a:lstStyle/>
          <a:p>
            <a:pPr algn="l" defTabSz="1821656">
              <a:buClr>
                <a:srgbClr val="000000"/>
              </a:buClr>
              <a:buFont typeface="Symbol"/>
              <a:defRPr sz="3800">
                <a:solidFill>
                  <a:srgbClr val="000000"/>
                </a:solidFill>
                <a:uFill>
                  <a:solidFill>
                    <a:srgbClr val="000000"/>
                  </a:solidFill>
                </a:uFill>
                <a:latin typeface="Times Roman"/>
                <a:ea typeface="Times Roman"/>
                <a:cs typeface="Times Roman"/>
                <a:sym typeface="Times Roman"/>
              </a:defRPr>
            </a:pPr>
            <a:r>
              <a:rPr sz="3000">
                <a:latin typeface="Symbol"/>
                <a:ea typeface="Symbol"/>
                <a:cs typeface="Symbol"/>
                <a:sym typeface="Symbol"/>
              </a:rPr>
              <a:t>b</a:t>
            </a:r>
            <a:r>
              <a:rPr b="1" sz="3000">
                <a:latin typeface="Optima"/>
                <a:ea typeface="Optima"/>
                <a:cs typeface="Optima"/>
                <a:sym typeface="Optima"/>
              </a:rPr>
              <a:t>=1.15</a:t>
            </a:r>
            <a:r>
              <a:rPr sz="3000"/>
              <a:t> ( 95% C.I.=[1.11,1.18] ) </a:t>
            </a:r>
          </a:p>
          <a:p>
            <a:pPr algn="l" defTabSz="1821656">
              <a:buClr>
                <a:srgbClr val="000000"/>
              </a:buClr>
              <a:defRPr sz="3800">
                <a:solidFill>
                  <a:srgbClr val="000000"/>
                </a:solidFill>
                <a:uFill>
                  <a:solidFill>
                    <a:srgbClr val="000000"/>
                  </a:solidFill>
                </a:uFill>
                <a:latin typeface="Times Roman"/>
                <a:ea typeface="Times Roman"/>
                <a:cs typeface="Times Roman"/>
                <a:sym typeface="Times Roman"/>
              </a:defRPr>
            </a:pPr>
            <a:r>
              <a:rPr sz="3000"/>
              <a:t>adjusted R</a:t>
            </a:r>
            <a:r>
              <a:rPr baseline="30933" sz="3000"/>
              <a:t>2</a:t>
            </a:r>
            <a:r>
              <a:rPr sz="3000"/>
              <a:t>= 0.89</a:t>
            </a:r>
          </a:p>
        </p:txBody>
      </p:sp>
      <p:sp>
        <p:nvSpPr>
          <p:cNvPr id="334" name="Supercreative Professionals [Florida 2002] are “Computer and Mathematical, Architecture and Engineering, Life Physical and Social Sciences Occupations, Education training and Library, Arts, Design, Entertainment, Sports and Media Occupations”.…"/>
          <p:cNvSpPr txBox="1"/>
          <p:nvPr/>
        </p:nvSpPr>
        <p:spPr>
          <a:xfrm>
            <a:off x="3565921" y="10163337"/>
            <a:ext cx="17252158" cy="2857501"/>
          </a:xfrm>
          <a:prstGeom prst="rect">
            <a:avLst/>
          </a:prstGeom>
          <a:ln w="12700">
            <a:miter lim="400000"/>
          </a:ln>
          <a:extLst>
            <a:ext uri="{C572A759-6A51-4108-AA02-DFA0A04FC94B}">
              <ma14:wrappingTextBoxFlag xmlns:ma14="http://schemas.microsoft.com/office/mac/drawingml/2011/main" val="1"/>
            </a:ext>
          </a:extLst>
        </p:spPr>
        <p:txBody>
          <a:bodyPr lIns="53578" tIns="53578" rIns="53578" bIns="53578">
            <a:spAutoFit/>
          </a:bodyPr>
          <a:lstStyle/>
          <a:p>
            <a:pPr algn="just" defTabSz="1821656">
              <a:buClr>
                <a:srgbClr val="000000"/>
              </a:buClr>
              <a:buFont typeface="Optima"/>
              <a:defRPr sz="3800">
                <a:solidFill>
                  <a:srgbClr val="000000"/>
                </a:solidFill>
                <a:uFill>
                  <a:solidFill>
                    <a:srgbClr val="000000"/>
                  </a:solidFill>
                </a:uFill>
                <a:latin typeface="Helvetica Neue Light"/>
                <a:ea typeface="Helvetica Neue Light"/>
                <a:cs typeface="Helvetica Neue Light"/>
                <a:sym typeface="Helvetica Neue Light"/>
              </a:defRPr>
            </a:pPr>
            <a:r>
              <a:rPr b="1" sz="3200">
                <a:solidFill>
                  <a:srgbClr val="FF2600"/>
                </a:solidFill>
                <a:latin typeface="+mn-lt"/>
                <a:ea typeface="+mn-ea"/>
                <a:cs typeface="+mn-cs"/>
                <a:sym typeface="Helvetica Neue"/>
              </a:rPr>
              <a:t>Supercreative Professionals</a:t>
            </a:r>
            <a:r>
              <a:rPr sz="3200">
                <a:solidFill>
                  <a:srgbClr val="FFFFFF"/>
                </a:solidFill>
              </a:rPr>
              <a:t> [Florida 2002] are </a:t>
            </a:r>
            <a:r>
              <a:rPr sz="3000">
                <a:solidFill>
                  <a:srgbClr val="FFFFFF"/>
                </a:solidFill>
              </a:rPr>
              <a:t>“Computer and Mathematical, Architecture and Engineering, Life Physical and Social Sciences Occupations, Education training and Library, Arts, Design, Entertainment, Sports and Media Occupations”.</a:t>
            </a:r>
            <a:r>
              <a:rPr sz="3200">
                <a:solidFill>
                  <a:srgbClr val="FFFFFF"/>
                </a:solidFill>
              </a:rPr>
              <a:t> </a:t>
            </a:r>
            <a:endParaRPr>
              <a:solidFill>
                <a:srgbClr val="FFFFFF"/>
              </a:solidFill>
            </a:endParaRPr>
          </a:p>
          <a:p>
            <a:pPr algn="just" defTabSz="1821656">
              <a:buClr>
                <a:srgbClr val="000000"/>
              </a:buClr>
              <a:buFont typeface="Optima"/>
              <a:defRPr sz="3200">
                <a:solidFill>
                  <a:srgbClr val="000000"/>
                </a:solidFill>
                <a:uFill>
                  <a:solidFill>
                    <a:srgbClr val="000000"/>
                  </a:solidFill>
                </a:uFill>
                <a:latin typeface="Helvetica Neue Light"/>
                <a:ea typeface="Helvetica Neue Light"/>
                <a:cs typeface="Helvetica Neue Light"/>
                <a:sym typeface="Helvetica Neue Light"/>
              </a:defRPr>
            </a:pPr>
            <a:endParaRPr>
              <a:solidFill>
                <a:srgbClr val="FFFFFF"/>
              </a:solidFill>
            </a:endParaRPr>
          </a:p>
          <a:p>
            <a:pPr algn="just" defTabSz="1821656">
              <a:lnSpc>
                <a:spcPct val="10000"/>
              </a:lnSpc>
              <a:buClr>
                <a:srgbClr val="000000"/>
              </a:buClr>
              <a:buFont typeface="Optima"/>
              <a:defRPr sz="3200">
                <a:solidFill>
                  <a:srgbClr val="000000"/>
                </a:solidFill>
                <a:uFill>
                  <a:solidFill>
                    <a:srgbClr val="000000"/>
                  </a:solidFill>
                </a:uFill>
                <a:latin typeface="Helvetica Neue Light"/>
                <a:ea typeface="Helvetica Neue Light"/>
                <a:cs typeface="Helvetica Neue Light"/>
                <a:sym typeface="Helvetica Neue Light"/>
              </a:defRPr>
            </a:pPr>
            <a:endParaRPr>
              <a:solidFill>
                <a:srgbClr val="FFFFFF"/>
              </a:solidFill>
            </a:endParaRPr>
          </a:p>
          <a:p>
            <a:pPr algn="just" defTabSz="1821656">
              <a:lnSpc>
                <a:spcPct val="10000"/>
              </a:lnSpc>
              <a:buClr>
                <a:srgbClr val="000000"/>
              </a:buClr>
              <a:buFont typeface="Optima"/>
              <a:defRPr sz="3200">
                <a:solidFill>
                  <a:srgbClr val="000000"/>
                </a:solidFill>
                <a:uFill>
                  <a:solidFill>
                    <a:srgbClr val="000000"/>
                  </a:solidFill>
                </a:uFill>
                <a:latin typeface="Helvetica Neue Light"/>
                <a:ea typeface="Helvetica Neue Light"/>
                <a:cs typeface="Helvetica Neue Light"/>
                <a:sym typeface="Helvetica Neue Light"/>
              </a:defRPr>
            </a:pPr>
            <a:endParaRPr>
              <a:solidFill>
                <a:srgbClr val="FFFFFF"/>
              </a:solidFill>
            </a:endParaRPr>
          </a:p>
          <a:p>
            <a:pPr algn="just" defTabSz="1821656">
              <a:lnSpc>
                <a:spcPct val="10000"/>
              </a:lnSpc>
              <a:buClr>
                <a:srgbClr val="000000"/>
              </a:buClr>
              <a:buFont typeface="Optima"/>
              <a:defRPr sz="3200">
                <a:solidFill>
                  <a:srgbClr val="000000"/>
                </a:solidFill>
                <a:uFill>
                  <a:solidFill>
                    <a:srgbClr val="000000"/>
                  </a:solidFill>
                </a:uFill>
                <a:latin typeface="Helvetica Neue Light"/>
                <a:ea typeface="Helvetica Neue Light"/>
                <a:cs typeface="Helvetica Neue Light"/>
                <a:sym typeface="Helvetica Neue Light"/>
              </a:defRPr>
            </a:pPr>
            <a:endParaRPr>
              <a:solidFill>
                <a:srgbClr val="FFFFFF"/>
              </a:solidFill>
            </a:endParaRPr>
          </a:p>
          <a:p>
            <a:pPr algn="just" defTabSz="1821656">
              <a:lnSpc>
                <a:spcPct val="10000"/>
              </a:lnSpc>
              <a:buClr>
                <a:srgbClr val="000000"/>
              </a:buClr>
              <a:buFont typeface="Optima"/>
              <a:defRPr sz="3800">
                <a:solidFill>
                  <a:srgbClr val="000000"/>
                </a:solidFill>
                <a:uFill>
                  <a:solidFill>
                    <a:srgbClr val="000000"/>
                  </a:solidFill>
                </a:uFill>
                <a:latin typeface="Helvetica Neue Light"/>
                <a:ea typeface="Helvetica Neue Light"/>
                <a:cs typeface="Helvetica Neue Light"/>
                <a:sym typeface="Helvetica Neue Light"/>
              </a:defRPr>
            </a:pPr>
            <a:r>
              <a:rPr sz="3200">
                <a:solidFill>
                  <a:srgbClr val="FFFFFF"/>
                </a:solidFill>
              </a:rPr>
              <a:t>Derived </a:t>
            </a:r>
            <a:r>
              <a:rPr sz="3000">
                <a:solidFill>
                  <a:srgbClr val="FFFFFF"/>
                </a:solidFill>
              </a:rPr>
              <a:t>from Standard Occupation Classification System of the U.S. Bureau of Labor Statistics</a:t>
            </a:r>
            <a:r>
              <a:rPr sz="2400">
                <a:solidFill>
                  <a:srgbClr val="FFFFFF"/>
                </a:solidFill>
              </a:rPr>
              <a:t>     </a:t>
            </a:r>
          </a:p>
        </p:txBody>
      </p:sp>
      <p:sp>
        <p:nvSpPr>
          <p:cNvPr id="335" name="Data courtesy of Richard Florida and Kevin Stolarick."/>
          <p:cNvSpPr txBox="1"/>
          <p:nvPr/>
        </p:nvSpPr>
        <p:spPr>
          <a:xfrm>
            <a:off x="12424171" y="6542088"/>
            <a:ext cx="4589861" cy="892970"/>
          </a:xfrm>
          <a:prstGeom prst="rect">
            <a:avLst/>
          </a:prstGeom>
          <a:ln w="12700">
            <a:miter lim="400000"/>
          </a:ln>
          <a:extLst>
            <a:ext uri="{C572A759-6A51-4108-AA02-DFA0A04FC94B}">
              <ma14:wrappingTextBoxFlag xmlns:ma14="http://schemas.microsoft.com/office/mac/drawingml/2011/main" val="1"/>
            </a:ext>
          </a:extLst>
        </p:spPr>
        <p:txBody>
          <a:bodyPr lIns="53578" tIns="53578" rIns="53578" bIns="53578">
            <a:spAutoFit/>
          </a:bodyPr>
          <a:lstStyle>
            <a:lvl1pPr algn="l" defTabSz="1821656">
              <a:buClr>
                <a:srgbClr val="000000"/>
              </a:buClr>
              <a:buFont typeface="Optima"/>
              <a:defRPr sz="2200">
                <a:solidFill>
                  <a:srgbClr val="000000"/>
                </a:solidFill>
                <a:uFill>
                  <a:solidFill>
                    <a:srgbClr val="000000"/>
                  </a:solidFill>
                </a:uFill>
                <a:latin typeface="Optima"/>
                <a:ea typeface="Optima"/>
                <a:cs typeface="Optima"/>
                <a:sym typeface="Optima"/>
              </a:defRPr>
            </a:lvl1pPr>
          </a:lstStyle>
          <a:p>
            <a:pPr>
              <a:defRPr>
                <a:latin typeface="Times Roman"/>
                <a:ea typeface="Times Roman"/>
                <a:cs typeface="Times Roman"/>
                <a:sym typeface="Times Roman"/>
              </a:defRPr>
            </a:pPr>
            <a:r>
              <a:rPr>
                <a:latin typeface="Optima"/>
                <a:ea typeface="Optima"/>
                <a:cs typeface="Optima"/>
                <a:sym typeface="Optima"/>
              </a:rPr>
              <a:t>Data courtesy of Richard Florida and Kevin Stolarick. </a:t>
            </a:r>
          </a:p>
        </p:txBody>
      </p:sp>
      <p:sp>
        <p:nvSpPr>
          <p:cNvPr id="336" name="https://www.sciencedirect.com/science/article/abs/pii/S0048733306001661?via%3Dihub"/>
          <p:cNvSpPr txBox="1"/>
          <p:nvPr/>
        </p:nvSpPr>
        <p:spPr>
          <a:xfrm>
            <a:off x="12019038" y="13183740"/>
            <a:ext cx="12280088"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a:solidFill>
                  <a:srgbClr val="FFFFFF"/>
                </a:solidFill>
              </a:defRPr>
            </a:lvl1pPr>
          </a:lstStyle>
          <a:p>
            <a:pPr/>
            <a:r>
              <a:t>https://www.sciencedirect.com/science/article/abs/pii/S0048733306001661?via%3Dihub</a:t>
            </a:r>
          </a:p>
        </p:txBody>
      </p:sp>
    </p:spTree>
  </p:cSld>
  <p:clrMapOvr>
    <a:masterClrMapping/>
  </p:clrMapOvr>
  <p:transition xmlns:p14="http://schemas.microsoft.com/office/powerpoint/2010/main" spd="med" advClick="1"/>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338" name="Infrastructure &amp; socioeconomic rates"/>
          <p:cNvSpPr txBox="1"/>
          <p:nvPr>
            <p:ph type="title"/>
          </p:nvPr>
        </p:nvSpPr>
        <p:spPr>
          <a:prstGeom prst="rect">
            <a:avLst/>
          </a:prstGeom>
        </p:spPr>
        <p:txBody>
          <a:bodyPr/>
          <a:lstStyle>
            <a:lvl1pPr>
              <a:defRPr sz="7400"/>
            </a:lvl1pPr>
          </a:lstStyle>
          <a:p>
            <a:pPr/>
            <a:r>
              <a:t>Infrastructure &amp; socioeconomic rates</a:t>
            </a:r>
          </a:p>
        </p:txBody>
      </p:sp>
      <p:pic>
        <p:nvPicPr>
          <p:cNvPr id="339" name="scaling_GDP.pdf" descr="scaling_GDP.pdf"/>
          <p:cNvPicPr>
            <a:picLocks noChangeAspect="1"/>
          </p:cNvPicPr>
          <p:nvPr/>
        </p:nvPicPr>
        <p:blipFill>
          <a:blip r:embed="rId3">
            <a:extLst/>
          </a:blip>
          <a:stretch>
            <a:fillRect/>
          </a:stretch>
        </p:blipFill>
        <p:spPr>
          <a:xfrm>
            <a:off x="12145263" y="3059084"/>
            <a:ext cx="8929688" cy="6697266"/>
          </a:xfrm>
          <a:prstGeom prst="rect">
            <a:avLst/>
          </a:prstGeom>
          <a:ln w="12700">
            <a:miter lim="400000"/>
          </a:ln>
        </p:spPr>
      </p:pic>
      <p:pic>
        <p:nvPicPr>
          <p:cNvPr id="340" name="scaling_roads.pdf" descr="scaling_roads.pdf"/>
          <p:cNvPicPr>
            <a:picLocks noChangeAspect="1"/>
          </p:cNvPicPr>
          <p:nvPr/>
        </p:nvPicPr>
        <p:blipFill>
          <a:blip r:embed="rId4">
            <a:extLst/>
          </a:blip>
          <a:stretch>
            <a:fillRect/>
          </a:stretch>
        </p:blipFill>
        <p:spPr>
          <a:xfrm>
            <a:off x="3003182" y="3056059"/>
            <a:ext cx="8929689" cy="6697266"/>
          </a:xfrm>
          <a:prstGeom prst="rect">
            <a:avLst/>
          </a:prstGeom>
          <a:ln w="12700">
            <a:miter lim="400000"/>
          </a:ln>
        </p:spPr>
      </p:pic>
      <p:sp>
        <p:nvSpPr>
          <p:cNvPr id="341" name="Volume of Infrastructure"/>
          <p:cNvSpPr txBox="1"/>
          <p:nvPr/>
        </p:nvSpPr>
        <p:spPr>
          <a:xfrm>
            <a:off x="3434058" y="10049271"/>
            <a:ext cx="7802543" cy="10414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lvl1pPr defTabSz="821531">
              <a:defRPr sz="5800">
                <a:solidFill>
                  <a:srgbClr val="FF2600"/>
                </a:solidFill>
                <a:latin typeface="Helvetica Neue Light"/>
                <a:ea typeface="Helvetica Neue Light"/>
                <a:cs typeface="Helvetica Neue Light"/>
                <a:sym typeface="Helvetica Neue Light"/>
              </a:defRPr>
            </a:lvl1pPr>
          </a:lstStyle>
          <a:p>
            <a:pPr/>
            <a:r>
              <a:t>Volume of Infrastructure</a:t>
            </a:r>
          </a:p>
        </p:txBody>
      </p:sp>
      <p:sp>
        <p:nvSpPr>
          <p:cNvPr id="342" name="Social Outputs"/>
          <p:cNvSpPr txBox="1"/>
          <p:nvPr/>
        </p:nvSpPr>
        <p:spPr>
          <a:xfrm>
            <a:off x="13815984" y="10049271"/>
            <a:ext cx="4911760" cy="10414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lvl1pPr defTabSz="821531">
              <a:defRPr sz="5800">
                <a:solidFill>
                  <a:srgbClr val="FF2600"/>
                </a:solidFill>
                <a:latin typeface="Helvetica Neue Light"/>
                <a:ea typeface="Helvetica Neue Light"/>
                <a:cs typeface="Helvetica Neue Light"/>
                <a:sym typeface="Helvetica Neue Light"/>
              </a:defRPr>
            </a:lvl1pPr>
          </a:lstStyle>
          <a:p>
            <a:pPr/>
            <a:r>
              <a:t>Social Outputs</a:t>
            </a:r>
          </a:p>
        </p:txBody>
      </p:sp>
      <p:pic>
        <p:nvPicPr>
          <p:cNvPr id="343" name="temp.pdf" descr="temp.pdf"/>
          <p:cNvPicPr>
            <a:picLocks noChangeAspect="1"/>
          </p:cNvPicPr>
          <p:nvPr/>
        </p:nvPicPr>
        <p:blipFill>
          <a:blip r:embed="rId5">
            <a:extLst/>
          </a:blip>
          <a:stretch>
            <a:fillRect/>
          </a:stretch>
        </p:blipFill>
        <p:spPr>
          <a:xfrm>
            <a:off x="6351984" y="11090671"/>
            <a:ext cx="2002632" cy="1035845"/>
          </a:xfrm>
          <a:prstGeom prst="rect">
            <a:avLst/>
          </a:prstGeom>
          <a:ln w="12700">
            <a:miter lim="400000"/>
          </a:ln>
        </p:spPr>
      </p:pic>
      <p:pic>
        <p:nvPicPr>
          <p:cNvPr id="344" name="temp.pdf" descr="temp.pdf"/>
          <p:cNvPicPr>
            <a:picLocks noChangeAspect="1"/>
          </p:cNvPicPr>
          <p:nvPr/>
        </p:nvPicPr>
        <p:blipFill>
          <a:blip r:embed="rId6">
            <a:extLst/>
          </a:blip>
          <a:stretch>
            <a:fillRect/>
          </a:stretch>
        </p:blipFill>
        <p:spPr>
          <a:xfrm>
            <a:off x="14835187" y="11090671"/>
            <a:ext cx="2071688" cy="1035845"/>
          </a:xfrm>
          <a:prstGeom prst="rect">
            <a:avLst/>
          </a:prstGeom>
          <a:ln w="12700">
            <a:miter lim="400000"/>
          </a:ln>
        </p:spPr>
      </p:pic>
      <p:pic>
        <p:nvPicPr>
          <p:cNvPr id="345" name="temp.pdf" descr="temp.pdf"/>
          <p:cNvPicPr>
            <a:picLocks noChangeAspect="1"/>
          </p:cNvPicPr>
          <p:nvPr/>
        </p:nvPicPr>
        <p:blipFill>
          <a:blip r:embed="rId7">
            <a:extLst/>
          </a:blip>
          <a:stretch>
            <a:fillRect/>
          </a:stretch>
        </p:blipFill>
        <p:spPr>
          <a:xfrm>
            <a:off x="5869781" y="12436078"/>
            <a:ext cx="2946798" cy="982266"/>
          </a:xfrm>
          <a:prstGeom prst="rect">
            <a:avLst/>
          </a:prstGeom>
          <a:ln w="12700">
            <a:miter lim="400000"/>
          </a:ln>
        </p:spPr>
      </p:pic>
      <p:pic>
        <p:nvPicPr>
          <p:cNvPr id="346" name="temp.pdf" descr="temp.pdf"/>
          <p:cNvPicPr>
            <a:picLocks noChangeAspect="1"/>
          </p:cNvPicPr>
          <p:nvPr/>
        </p:nvPicPr>
        <p:blipFill>
          <a:blip r:embed="rId8">
            <a:extLst/>
          </a:blip>
          <a:stretch>
            <a:fillRect/>
          </a:stretch>
        </p:blipFill>
        <p:spPr>
          <a:xfrm>
            <a:off x="14370843" y="12430125"/>
            <a:ext cx="3008190" cy="982266"/>
          </a:xfrm>
          <a:prstGeom prst="rect">
            <a:avLst/>
          </a:prstGeom>
          <a:ln w="12700">
            <a:miter lim="400000"/>
          </a:ln>
        </p:spPr>
      </p:pic>
      <p:sp>
        <p:nvSpPr>
          <p:cNvPr id="347" name="Rounded Rectangle"/>
          <p:cNvSpPr/>
          <p:nvPr/>
        </p:nvSpPr>
        <p:spPr>
          <a:xfrm>
            <a:off x="9835753" y="11418370"/>
            <a:ext cx="3518297" cy="1393032"/>
          </a:xfrm>
          <a:prstGeom prst="roundRect">
            <a:avLst>
              <a:gd name="adj" fmla="val 19231"/>
            </a:avLst>
          </a:prstGeom>
          <a:solidFill>
            <a:srgbClr val="FFA57D">
              <a:alpha val="30000"/>
            </a:srgbClr>
          </a:solidFill>
          <a:ln w="63500">
            <a:solidFill>
              <a:srgbClr val="FF4013">
                <a:alpha val="30000"/>
              </a:srgbClr>
            </a:solidFill>
            <a:miter lim="400000"/>
          </a:ln>
        </p:spPr>
        <p:txBody>
          <a:bodyPr lIns="71437" tIns="71437" rIns="71437" bIns="71437" anchor="ctr"/>
          <a:lstStyle/>
          <a:p>
            <a:pPr defTabSz="821531">
              <a:defRPr sz="5000">
                <a:solidFill>
                  <a:srgbClr val="000000"/>
                </a:solidFill>
                <a:latin typeface="Helvetica Neue Light"/>
                <a:ea typeface="Helvetica Neue Light"/>
                <a:cs typeface="Helvetica Neue Light"/>
                <a:sym typeface="Helvetica Neue Light"/>
              </a:defRPr>
            </a:pPr>
          </a:p>
        </p:txBody>
      </p:sp>
      <p:sp>
        <p:nvSpPr>
          <p:cNvPr id="348" name="𝜷i = 0.84±0.03"/>
          <p:cNvSpPr txBox="1"/>
          <p:nvPr/>
        </p:nvSpPr>
        <p:spPr>
          <a:xfrm>
            <a:off x="4402634" y="4426346"/>
            <a:ext cx="4115174" cy="10922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p>
            <a:pPr defTabSz="821531">
              <a:defRPr sz="4800">
                <a:solidFill>
                  <a:srgbClr val="000000"/>
                </a:solidFill>
                <a:latin typeface="Helvetica Neue Light"/>
                <a:ea typeface="Helvetica Neue Light"/>
                <a:cs typeface="Helvetica Neue Light"/>
                <a:sym typeface="Helvetica Neue Light"/>
              </a:defRPr>
            </a:pPr>
            <a:r>
              <a:t>𝜷</a:t>
            </a:r>
            <a:r>
              <a:rPr baseline="-5999"/>
              <a:t>i</a:t>
            </a:r>
            <a:r>
              <a:t> = 0.84±0.03</a:t>
            </a:r>
          </a:p>
        </p:txBody>
      </p:sp>
      <p:sp>
        <p:nvSpPr>
          <p:cNvPr id="349" name="𝜷s = 1.13±0.03"/>
          <p:cNvSpPr txBox="1"/>
          <p:nvPr/>
        </p:nvSpPr>
        <p:spPr>
          <a:xfrm>
            <a:off x="13681265" y="4426346"/>
            <a:ext cx="4238518" cy="1092201"/>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b">
            <a:spAutoFit/>
          </a:bodyPr>
          <a:lstStyle/>
          <a:p>
            <a:pPr defTabSz="821531">
              <a:defRPr sz="4800">
                <a:solidFill>
                  <a:srgbClr val="000000"/>
                </a:solidFill>
                <a:latin typeface="Helvetica Neue Light"/>
                <a:ea typeface="Helvetica Neue Light"/>
                <a:cs typeface="Helvetica Neue Light"/>
                <a:sym typeface="Helvetica Neue Light"/>
              </a:defRPr>
            </a:pPr>
            <a:r>
              <a:t>𝜷</a:t>
            </a:r>
            <a:r>
              <a:rPr baseline="-5999"/>
              <a:t>s</a:t>
            </a:r>
            <a:r>
              <a:t> = 1.13±0.03</a:t>
            </a:r>
          </a:p>
        </p:txBody>
      </p:sp>
      <p:sp>
        <p:nvSpPr>
          <p:cNvPr id="350" name="United States: Metropolitan Areas"/>
          <p:cNvSpPr txBox="1"/>
          <p:nvPr/>
        </p:nvSpPr>
        <p:spPr>
          <a:xfrm>
            <a:off x="8552624" y="2888340"/>
            <a:ext cx="7278752" cy="68841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600">
                <a:solidFill>
                  <a:srgbClr val="FFFFFF"/>
                </a:solidFill>
                <a:latin typeface="Helvetica Neue Medium"/>
                <a:ea typeface="Helvetica Neue Medium"/>
                <a:cs typeface="Helvetica Neue Medium"/>
                <a:sym typeface="Helvetica Neue Medium"/>
              </a:defRPr>
            </a:lvl1pPr>
          </a:lstStyle>
          <a:p>
            <a:pPr/>
            <a:r>
              <a:t>United States: Metropolitan Areas</a:t>
            </a:r>
          </a:p>
        </p:txBody>
      </p:sp>
      <p:sp>
        <p:nvSpPr>
          <p:cNvPr id="351" name="Equation"/>
          <p:cNvSpPr txBox="1"/>
          <p:nvPr/>
        </p:nvSpPr>
        <p:spPr>
          <a:xfrm>
            <a:off x="10284532" y="11813057"/>
            <a:ext cx="2620739" cy="603657"/>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6800" i="1">
                      <a:solidFill>
                        <a:srgbClr val="000000"/>
                      </a:solidFill>
                      <a:latin typeface="Cambria Math" panose="02040503050406030204" pitchFamily="18" charset="0"/>
                    </a:rPr>
                    <m:t>δ</m:t>
                  </m:r>
                  <m:r>
                    <a:rPr xmlns:a="http://schemas.openxmlformats.org/drawingml/2006/main" sz="6800" i="1">
                      <a:solidFill>
                        <a:srgbClr val="000000"/>
                      </a:solidFill>
                      <a:latin typeface="Cambria Math" panose="02040503050406030204" pitchFamily="18" charset="0"/>
                    </a:rPr>
                    <m:t>≃</m:t>
                  </m:r>
                  <m:r>
                    <a:rPr xmlns:a="http://schemas.openxmlformats.org/drawingml/2006/main" sz="6800" i="1">
                      <a:solidFill>
                        <a:srgbClr val="000000"/>
                      </a:solidFill>
                      <a:latin typeface="Cambria Math" panose="02040503050406030204" pitchFamily="18" charset="0"/>
                    </a:rPr>
                    <m:t>1</m:t>
                  </m:r>
                  <m:r>
                    <a:rPr xmlns:a="http://schemas.openxmlformats.org/drawingml/2006/main" sz="6800" i="1">
                      <a:solidFill>
                        <a:srgbClr val="000000"/>
                      </a:solidFill>
                      <a:latin typeface="Cambria Math" panose="02040503050406030204" pitchFamily="18" charset="0"/>
                    </a:rPr>
                    <m:t>/</m:t>
                  </m:r>
                  <m:r>
                    <a:rPr xmlns:a="http://schemas.openxmlformats.org/drawingml/2006/main" sz="6800" i="1">
                      <a:solidFill>
                        <a:srgbClr val="000000"/>
                      </a:solidFill>
                      <a:latin typeface="Cambria Math" panose="02040503050406030204" pitchFamily="18" charset="0"/>
                    </a:rPr>
                    <m:t>6</m:t>
                  </m:r>
                </m:oMath>
              </m:oMathPara>
            </a14:m>
            <a:endParaRPr sz="6800"/>
          </a:p>
        </p:txBody>
      </p:sp>
      <p:sp>
        <p:nvSpPr>
          <p:cNvPr id="352" name="The origins of scaling in cities…"/>
          <p:cNvSpPr txBox="1"/>
          <p:nvPr/>
        </p:nvSpPr>
        <p:spPr>
          <a:xfrm>
            <a:off x="18179591" y="12845799"/>
            <a:ext cx="5750155" cy="71785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a:pPr>
            <a:r>
              <a:t>The origins of scaling in cities</a:t>
            </a:r>
          </a:p>
          <a:p>
            <a:pPr>
              <a:defRPr sz="1700"/>
            </a:pPr>
            <a:r>
              <a:t>https://www.science.org/doi/full/10.1126/science.1235823</a:t>
            </a:r>
          </a:p>
        </p:txBody>
      </p:sp>
    </p:spTree>
  </p:cSld>
  <p:clrMapOvr>
    <a:masterClrMapping/>
  </p:clrMapOvr>
  <p:transition xmlns:p14="http://schemas.microsoft.com/office/powerpoint/2010/main" spd="med" advClick="1"/>
</p:sld>
</file>

<file path=ppt/slides/slide1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56" name="Figure_OECD_All_Europe.pdf" descr="Figure_OECD_All_Europe.pdf"/>
          <p:cNvPicPr>
            <a:picLocks noChangeAspect="1"/>
          </p:cNvPicPr>
          <p:nvPr/>
        </p:nvPicPr>
        <p:blipFill>
          <a:blip r:embed="rId3">
            <a:extLst/>
          </a:blip>
          <a:stretch>
            <a:fillRect/>
          </a:stretch>
        </p:blipFill>
        <p:spPr>
          <a:xfrm>
            <a:off x="3048000" y="-32192"/>
            <a:ext cx="18288000" cy="13716001"/>
          </a:xfrm>
          <a:prstGeom prst="rect">
            <a:avLst/>
          </a:prstGeom>
          <a:ln w="12700">
            <a:miter lim="400000"/>
          </a:ln>
        </p:spPr>
      </p:pic>
      <p:sp>
        <p:nvSpPr>
          <p:cNvPr id="357" name="GDP"/>
          <p:cNvSpPr txBox="1"/>
          <p:nvPr/>
        </p:nvSpPr>
        <p:spPr>
          <a:xfrm>
            <a:off x="5598001" y="392906"/>
            <a:ext cx="149606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GDP</a:t>
            </a:r>
          </a:p>
        </p:txBody>
      </p:sp>
      <p:sp>
        <p:nvSpPr>
          <p:cNvPr id="358" name="Urbanized Area"/>
          <p:cNvSpPr txBox="1"/>
          <p:nvPr/>
        </p:nvSpPr>
        <p:spPr>
          <a:xfrm>
            <a:off x="14368183" y="424656"/>
            <a:ext cx="4267759" cy="8413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600">
                <a:solidFill>
                  <a:srgbClr val="000000"/>
                </a:solidFill>
                <a:latin typeface="Helvetica Light"/>
                <a:ea typeface="Helvetica Light"/>
                <a:cs typeface="Helvetica Light"/>
                <a:sym typeface="Helvetica Light"/>
              </a:defRPr>
            </a:lvl1pPr>
          </a:lstStyle>
          <a:p>
            <a:pPr/>
            <a:r>
              <a:t>Urbanized Area</a:t>
            </a:r>
          </a:p>
        </p:txBody>
      </p:sp>
      <p:sp>
        <p:nvSpPr>
          <p:cNvPr id="359" name="Employment"/>
          <p:cNvSpPr txBox="1"/>
          <p:nvPr/>
        </p:nvSpPr>
        <p:spPr>
          <a:xfrm>
            <a:off x="5075713" y="7548562"/>
            <a:ext cx="3683636"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Employment</a:t>
            </a:r>
          </a:p>
        </p:txBody>
      </p:sp>
      <p:sp>
        <p:nvSpPr>
          <p:cNvPr id="360" name="Patents"/>
          <p:cNvSpPr txBox="1"/>
          <p:nvPr/>
        </p:nvSpPr>
        <p:spPr>
          <a:xfrm>
            <a:off x="14770100" y="7548562"/>
            <a:ext cx="2273301" cy="904876"/>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5000">
                <a:solidFill>
                  <a:srgbClr val="000000"/>
                </a:solidFill>
                <a:latin typeface="Helvetica Light"/>
                <a:ea typeface="Helvetica Light"/>
                <a:cs typeface="Helvetica Light"/>
                <a:sym typeface="Helvetica Light"/>
              </a:defRPr>
            </a:lvl1pPr>
          </a:lstStyle>
          <a:p>
            <a:pPr/>
            <a:r>
              <a:t>Patents</a:t>
            </a:r>
          </a:p>
        </p:txBody>
      </p:sp>
      <p:grpSp>
        <p:nvGrpSpPr>
          <p:cNvPr id="363" name="β=1+1/6"/>
          <p:cNvGrpSpPr/>
          <p:nvPr/>
        </p:nvGrpSpPr>
        <p:grpSpPr>
          <a:xfrm>
            <a:off x="6587807" y="4518024"/>
            <a:ext cx="2778761" cy="1108076"/>
            <a:chOff x="0" y="0"/>
            <a:chExt cx="2778760" cy="1108075"/>
          </a:xfrm>
        </p:grpSpPr>
        <p:sp>
          <p:nvSpPr>
            <p:cNvPr id="362" name="β=1+1/6"/>
            <p:cNvSpPr txBox="1"/>
            <p:nvPr/>
          </p:nvSpPr>
          <p:spPr>
            <a:xfrm>
              <a:off x="50799" y="50800"/>
              <a:ext cx="2677162" cy="1006475"/>
            </a:xfrm>
            <a:prstGeom prst="rect">
              <a:avLst/>
            </a:prstGeom>
            <a:noFill/>
            <a:ln>
              <a:noFill/>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β=1+1/6</a:t>
              </a:r>
            </a:p>
          </p:txBody>
        </p:sp>
        <p:pic>
          <p:nvPicPr>
            <p:cNvPr id="361" name="β=1+1/6 β=1+1/6" descr="β=1+1/6 β=1+1/6"/>
            <p:cNvPicPr>
              <a:picLocks noChangeAspect="0"/>
            </p:cNvPicPr>
            <p:nvPr/>
          </p:nvPicPr>
          <p:blipFill>
            <a:blip r:embed="rId4">
              <a:extLst/>
            </a:blip>
            <a:stretch>
              <a:fillRect/>
            </a:stretch>
          </p:blipFill>
          <p:spPr>
            <a:xfrm>
              <a:off x="-1" y="0"/>
              <a:ext cx="2778762" cy="1108075"/>
            </a:xfrm>
            <a:prstGeom prst="rect">
              <a:avLst/>
            </a:prstGeom>
            <a:effectLst/>
          </p:spPr>
        </p:pic>
      </p:grpSp>
      <p:grpSp>
        <p:nvGrpSpPr>
          <p:cNvPr id="366" name="β=1-1/6"/>
          <p:cNvGrpSpPr/>
          <p:nvPr/>
        </p:nvGrpSpPr>
        <p:grpSpPr>
          <a:xfrm>
            <a:off x="15978505" y="4518024"/>
            <a:ext cx="2571115" cy="1108076"/>
            <a:chOff x="0" y="0"/>
            <a:chExt cx="2571114" cy="1108075"/>
          </a:xfrm>
        </p:grpSpPr>
        <p:sp>
          <p:nvSpPr>
            <p:cNvPr id="365" name="β=1-1/6"/>
            <p:cNvSpPr txBox="1"/>
            <p:nvPr/>
          </p:nvSpPr>
          <p:spPr>
            <a:xfrm>
              <a:off x="50800" y="50800"/>
              <a:ext cx="2469515" cy="1006475"/>
            </a:xfrm>
            <a:prstGeom prst="rect">
              <a:avLst/>
            </a:prstGeom>
            <a:noFill/>
            <a:ln>
              <a:noFill/>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β=1-1/6</a:t>
              </a:r>
            </a:p>
          </p:txBody>
        </p:sp>
        <p:pic>
          <p:nvPicPr>
            <p:cNvPr id="364" name="β=1-1/6 β=1-1/6" descr="β=1-1/6 β=1-1/6"/>
            <p:cNvPicPr>
              <a:picLocks noChangeAspect="0"/>
            </p:cNvPicPr>
            <p:nvPr/>
          </p:nvPicPr>
          <p:blipFill>
            <a:blip r:embed="rId5">
              <a:extLst/>
            </a:blip>
            <a:stretch>
              <a:fillRect/>
            </a:stretch>
          </p:blipFill>
          <p:spPr>
            <a:xfrm>
              <a:off x="0" y="0"/>
              <a:ext cx="2571115" cy="1108075"/>
            </a:xfrm>
            <a:prstGeom prst="rect">
              <a:avLst/>
            </a:prstGeom>
            <a:effectLst/>
          </p:spPr>
        </p:pic>
      </p:grpSp>
      <p:grpSp>
        <p:nvGrpSpPr>
          <p:cNvPr id="369" name="β=1"/>
          <p:cNvGrpSpPr/>
          <p:nvPr/>
        </p:nvGrpSpPr>
        <p:grpSpPr>
          <a:xfrm>
            <a:off x="6649323" y="11626056"/>
            <a:ext cx="1477011" cy="1108076"/>
            <a:chOff x="0" y="0"/>
            <a:chExt cx="1477010" cy="1108075"/>
          </a:xfrm>
        </p:grpSpPr>
        <p:sp>
          <p:nvSpPr>
            <p:cNvPr id="368" name="β=1"/>
            <p:cNvSpPr txBox="1"/>
            <p:nvPr/>
          </p:nvSpPr>
          <p:spPr>
            <a:xfrm>
              <a:off x="50799" y="50800"/>
              <a:ext cx="1375412" cy="1006475"/>
            </a:xfrm>
            <a:prstGeom prst="rect">
              <a:avLst/>
            </a:prstGeom>
            <a:noFill/>
            <a:ln>
              <a:noFill/>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β=1</a:t>
              </a:r>
            </a:p>
          </p:txBody>
        </p:sp>
        <p:pic>
          <p:nvPicPr>
            <p:cNvPr id="367" name="β=1 β=1" descr="β=1 β=1"/>
            <p:cNvPicPr>
              <a:picLocks noChangeAspect="0"/>
            </p:cNvPicPr>
            <p:nvPr/>
          </p:nvPicPr>
          <p:blipFill>
            <a:blip r:embed="rId6">
              <a:extLst/>
            </a:blip>
            <a:stretch>
              <a:fillRect/>
            </a:stretch>
          </p:blipFill>
          <p:spPr>
            <a:xfrm>
              <a:off x="-1" y="0"/>
              <a:ext cx="1477012" cy="1108075"/>
            </a:xfrm>
            <a:prstGeom prst="rect">
              <a:avLst/>
            </a:prstGeom>
            <a:effectLst/>
          </p:spPr>
        </p:pic>
      </p:grpSp>
      <p:sp>
        <p:nvSpPr>
          <p:cNvPr id="370" name="Line"/>
          <p:cNvSpPr/>
          <p:nvPr/>
        </p:nvSpPr>
        <p:spPr>
          <a:xfrm flipV="1">
            <a:off x="11477625" y="6143624"/>
            <a:ext cx="1785938" cy="1785939"/>
          </a:xfrm>
          <a:prstGeom prst="line">
            <a:avLst/>
          </a:prstGeom>
          <a:ln w="25400">
            <a:solidFill>
              <a:srgbClr val="FFFFFF"/>
            </a:solidFill>
            <a:miter lim="400000"/>
            <a:tailEnd type="triangle"/>
          </a:ln>
        </p:spPr>
        <p:txBody>
          <a:bodyPr lIns="71437" tIns="71437" rIns="71437" bIns="71437" anchor="ctr"/>
          <a:lstStyle/>
          <a:p>
            <a:pPr defTabSz="821531">
              <a:defRPr sz="3600">
                <a:solidFill>
                  <a:srgbClr val="FFFFFF"/>
                </a:solidFill>
                <a:latin typeface="Helvetica Light"/>
                <a:ea typeface="Helvetica Light"/>
                <a:cs typeface="Helvetica Light"/>
                <a:sym typeface="Helvetica Light"/>
              </a:defRPr>
            </a:pPr>
          </a:p>
        </p:txBody>
      </p:sp>
      <p:sp>
        <p:nvSpPr>
          <p:cNvPr id="371" name="Line"/>
          <p:cNvSpPr/>
          <p:nvPr/>
        </p:nvSpPr>
        <p:spPr>
          <a:xfrm>
            <a:off x="9780984" y="5161359"/>
            <a:ext cx="5784402" cy="1"/>
          </a:xfrm>
          <a:prstGeom prst="line">
            <a:avLst/>
          </a:prstGeom>
          <a:ln w="139700">
            <a:solidFill>
              <a:srgbClr val="000000"/>
            </a:solidFill>
            <a:miter lim="400000"/>
            <a:headEnd type="triangle"/>
            <a:tailEnd type="triangle"/>
          </a:ln>
        </p:spPr>
        <p:txBody>
          <a:bodyPr lIns="71437" tIns="71437" rIns="71437" bIns="71437" anchor="ctr"/>
          <a:lstStyle/>
          <a:p>
            <a:pPr defTabSz="821531">
              <a:defRPr sz="3600">
                <a:solidFill>
                  <a:srgbClr val="FFFFFF"/>
                </a:solidFill>
                <a:latin typeface="Helvetica Light"/>
                <a:ea typeface="Helvetica Light"/>
                <a:cs typeface="Helvetica Light"/>
                <a:sym typeface="Helvetica Light"/>
              </a:defRPr>
            </a:pPr>
          </a:p>
        </p:txBody>
      </p:sp>
      <p:sp>
        <p:nvSpPr>
          <p:cNvPr id="372" name="Metropolitan Areas in the European Union"/>
          <p:cNvSpPr txBox="1"/>
          <p:nvPr/>
        </p:nvSpPr>
        <p:spPr>
          <a:xfrm>
            <a:off x="-123838" y="6528265"/>
            <a:ext cx="10766454" cy="65947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b="1" sz="3700"/>
            </a:lvl1pPr>
          </a:lstStyle>
          <a:p>
            <a:pPr/>
            <a:r>
              <a:t>Metropolitan Areas in the European Union</a:t>
            </a:r>
          </a:p>
        </p:txBody>
      </p:sp>
      <p:sp>
        <p:nvSpPr>
          <p:cNvPr id="373" name="Urban Scaling in Europe…"/>
          <p:cNvSpPr txBox="1"/>
          <p:nvPr/>
        </p:nvSpPr>
        <p:spPr>
          <a:xfrm>
            <a:off x="17565925" y="2207653"/>
            <a:ext cx="6686831" cy="755244"/>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a:pPr>
            <a:r>
              <a:t>Urban Scaling in Europe</a:t>
            </a:r>
          </a:p>
          <a:p>
            <a:pPr>
              <a:defRPr sz="1900"/>
            </a:pPr>
            <a:r>
              <a:t>https://royalsocietypublishing.org/doi/10.1098/rsif.2016.0005</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Network Effects"/>
          <p:cNvSpPr txBox="1"/>
          <p:nvPr/>
        </p:nvSpPr>
        <p:spPr>
          <a:xfrm>
            <a:off x="9872408" y="2748072"/>
            <a:ext cx="4639184" cy="861793"/>
          </a:xfrm>
          <a:prstGeom prst="rect">
            <a:avLst/>
          </a:prstGeom>
          <a:solidFill>
            <a:srgbClr val="F8BA00"/>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800">
                <a:solidFill>
                  <a:srgbClr val="FFFFFF"/>
                </a:solidFill>
                <a:latin typeface="Helvetica Neue Medium"/>
                <a:ea typeface="Helvetica Neue Medium"/>
                <a:cs typeface="Helvetica Neue Medium"/>
                <a:sym typeface="Helvetica Neue Medium"/>
              </a:defRPr>
            </a:lvl1pPr>
          </a:lstStyle>
          <a:p>
            <a:pPr/>
            <a:r>
              <a:t>Network Effects</a:t>
            </a:r>
          </a:p>
        </p:txBody>
      </p:sp>
      <p:sp>
        <p:nvSpPr>
          <p:cNvPr id="212" name="The value of a network is proportional to the number of its connections…"/>
          <p:cNvSpPr txBox="1"/>
          <p:nvPr/>
        </p:nvSpPr>
        <p:spPr>
          <a:xfrm>
            <a:off x="5243614" y="4799350"/>
            <a:ext cx="13896772" cy="16169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The value of a network is proportional to the number of its connections</a:t>
            </a:r>
          </a:p>
          <a:p>
            <a:pPr defTabSz="821531">
              <a:defRPr b="1" sz="3200">
                <a:solidFill>
                  <a:srgbClr val="000000"/>
                </a:solidFill>
              </a:defRPr>
            </a:pPr>
          </a:p>
          <a:p>
            <a:pPr defTabSz="821531">
              <a:defRPr b="1" sz="3200">
                <a:solidFill>
                  <a:srgbClr val="000000"/>
                </a:solidFill>
              </a:defRPr>
            </a:pPr>
            <a:r>
              <a:t>Connections grow faster than proportionally to the number of nodes</a:t>
            </a:r>
          </a:p>
        </p:txBody>
      </p:sp>
      <p:sp>
        <p:nvSpPr>
          <p:cNvPr id="213" name="Can this happen for cities?"/>
          <p:cNvSpPr txBox="1"/>
          <p:nvPr/>
        </p:nvSpPr>
        <p:spPr>
          <a:xfrm>
            <a:off x="9221736" y="11085793"/>
            <a:ext cx="5940528" cy="688414"/>
          </a:xfrm>
          <a:prstGeom prst="rect">
            <a:avLst/>
          </a:prstGeom>
          <a:solidFill>
            <a:schemeClr val="accent1"/>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600">
                <a:solidFill>
                  <a:srgbClr val="FFFFFF"/>
                </a:solidFill>
                <a:latin typeface="Helvetica Neue Medium"/>
                <a:ea typeface="Helvetica Neue Medium"/>
                <a:cs typeface="Helvetica Neue Medium"/>
                <a:sym typeface="Helvetica Neue Medium"/>
              </a:defRPr>
            </a:lvl1pPr>
          </a:lstStyle>
          <a:p>
            <a:pPr/>
            <a:r>
              <a:t>Can this happen for cities? </a:t>
            </a:r>
          </a:p>
        </p:txBody>
      </p:sp>
      <p:sp>
        <p:nvSpPr>
          <p:cNvPr id="214" name="Equation"/>
          <p:cNvSpPr txBox="1"/>
          <p:nvPr/>
        </p:nvSpPr>
        <p:spPr>
          <a:xfrm>
            <a:off x="10993421" y="7600377"/>
            <a:ext cx="3135562" cy="977666"/>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r>
                    <a:rPr xmlns:a="http://schemas.openxmlformats.org/drawingml/2006/main" sz="8900" i="1">
                      <a:solidFill>
                        <a:srgbClr val="000000"/>
                      </a:solidFill>
                      <a:latin typeface="Cambria Math" panose="02040503050406030204" pitchFamily="18" charset="0"/>
                    </a:rPr>
                    <m:t>Y</m:t>
                  </m:r>
                  <m:r>
                    <a:rPr xmlns:a="http://schemas.openxmlformats.org/drawingml/2006/main" sz="8900" i="1">
                      <a:solidFill>
                        <a:srgbClr val="000000"/>
                      </a:solidFill>
                      <a:latin typeface="Cambria Math" panose="02040503050406030204" pitchFamily="18" charset="0"/>
                    </a:rPr>
                    <m:t>∼</m:t>
                  </m:r>
                  <m:sSup>
                    <m:e>
                      <m:r>
                        <a:rPr xmlns:a="http://schemas.openxmlformats.org/drawingml/2006/main" sz="8900" i="1">
                          <a:solidFill>
                            <a:srgbClr val="000000"/>
                          </a:solidFill>
                          <a:latin typeface="Cambria Math" panose="02040503050406030204" pitchFamily="18" charset="0"/>
                        </a:rPr>
                        <m:t>N</m:t>
                      </m:r>
                    </m:e>
                    <m:sup>
                      <m:r>
                        <a:rPr xmlns:a="http://schemas.openxmlformats.org/drawingml/2006/main" sz="8900" i="1">
                          <a:solidFill>
                            <a:srgbClr val="000000"/>
                          </a:solidFill>
                          <a:latin typeface="Cambria Math" panose="02040503050406030204" pitchFamily="18" charset="0"/>
                        </a:rPr>
                        <m:t>2</m:t>
                      </m:r>
                    </m:sup>
                  </m:sSup>
                </m:oMath>
              </m:oMathPara>
            </a14:m>
            <a:endParaRPr sz="8900"/>
          </a:p>
        </p:txBody>
      </p:sp>
      <p:sp>
        <p:nvSpPr>
          <p:cNvPr id="215" name="Metcalfe’s Law"/>
          <p:cNvSpPr txBox="1"/>
          <p:nvPr/>
        </p:nvSpPr>
        <p:spPr>
          <a:xfrm>
            <a:off x="14363546" y="8932933"/>
            <a:ext cx="2872360" cy="61409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200">
                <a:solidFill>
                  <a:srgbClr val="000000"/>
                </a:solidFill>
              </a:defRPr>
            </a:lvl1pPr>
          </a:lstStyle>
          <a:p>
            <a:pPr/>
            <a:r>
              <a:t>Metcalfe’s Law</a:t>
            </a:r>
          </a:p>
        </p:txBody>
      </p:sp>
    </p:spTree>
  </p:cSld>
  <p:clrMapOvr>
    <a:masterClrMapping/>
  </p:clrMapOvr>
  <p:transition xmlns:p14="http://schemas.microsoft.com/office/powerpoint/2010/main" spd="med" advClick="1"/>
</p:sld>
</file>

<file path=ppt/slides/slide2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77" name="Figure_1_China.pdf" descr="Figure_1_China.pdf"/>
          <p:cNvPicPr>
            <a:picLocks noChangeAspect="1"/>
          </p:cNvPicPr>
          <p:nvPr/>
        </p:nvPicPr>
        <p:blipFill>
          <a:blip r:embed="rId3">
            <a:extLst/>
          </a:blip>
          <a:stretch>
            <a:fillRect/>
          </a:stretch>
        </p:blipFill>
        <p:spPr>
          <a:xfrm>
            <a:off x="3118824" y="53118"/>
            <a:ext cx="18146352" cy="13609764"/>
          </a:xfrm>
          <a:prstGeom prst="rect">
            <a:avLst/>
          </a:prstGeom>
          <a:ln w="12700">
            <a:miter lim="400000"/>
          </a:ln>
        </p:spPr>
      </p:pic>
      <p:sp>
        <p:nvSpPr>
          <p:cNvPr id="378" name="Prefectural Cities in China"/>
          <p:cNvSpPr txBox="1"/>
          <p:nvPr/>
        </p:nvSpPr>
        <p:spPr>
          <a:xfrm>
            <a:off x="8989648" y="7491"/>
            <a:ext cx="6740730" cy="73382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200"/>
            </a:lvl1pPr>
          </a:lstStyle>
          <a:p>
            <a:pPr/>
            <a:r>
              <a:t>Prefectural Cities in China</a:t>
            </a:r>
          </a:p>
        </p:txBody>
      </p:sp>
      <p:sp>
        <p:nvSpPr>
          <p:cNvPr id="379" name="Growth and development in prefecture-level cities in China…"/>
          <p:cNvSpPr txBox="1"/>
          <p:nvPr/>
        </p:nvSpPr>
        <p:spPr>
          <a:xfrm>
            <a:off x="13518018" y="12716326"/>
            <a:ext cx="10862730" cy="100330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spcBef>
                <a:spcPts val="900"/>
              </a:spcBef>
              <a:defRPr b="1" sz="2600">
                <a:solidFill>
                  <a:srgbClr val="202020"/>
                </a:solidFill>
                <a:latin typeface="Helvetica"/>
                <a:ea typeface="Helvetica"/>
                <a:cs typeface="Helvetica"/>
                <a:sym typeface="Helvetica"/>
              </a:defRPr>
            </a:pPr>
            <a:r>
              <a:t>Growth and development in prefecture-level cities in China</a:t>
            </a:r>
          </a:p>
          <a:p>
            <a:pPr algn="l" defTabSz="457200">
              <a:spcBef>
                <a:spcPts val="900"/>
              </a:spcBef>
              <a:defRPr sz="2600">
                <a:solidFill>
                  <a:srgbClr val="202020"/>
                </a:solidFill>
                <a:latin typeface="Helvetica"/>
                <a:ea typeface="Helvetica"/>
                <a:cs typeface="Helvetica"/>
                <a:sym typeface="Helvetica"/>
              </a:defRPr>
            </a:pPr>
            <a:r>
              <a:t>https://journals.plos.org/plosone/article?id=10.1371/journal.pone.0221017</a:t>
            </a:r>
          </a:p>
        </p:txBody>
      </p:sp>
    </p:spTree>
  </p:cSld>
  <p:clrMapOvr>
    <a:masterClrMapping/>
  </p:clrMapOvr>
  <p:transition xmlns:p14="http://schemas.microsoft.com/office/powerpoint/2010/main" spd="med" advClick="1"/>
</p:sld>
</file>

<file path=ppt/slides/slide2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383" name="Figure_3.5.pdf" descr="Figure_3.5.pdf"/>
          <p:cNvPicPr>
            <a:picLocks noChangeAspect="1"/>
          </p:cNvPicPr>
          <p:nvPr/>
        </p:nvPicPr>
        <p:blipFill>
          <a:blip r:embed="rId3">
            <a:extLst/>
          </a:blip>
          <a:stretch>
            <a:fillRect/>
          </a:stretch>
        </p:blipFill>
        <p:spPr>
          <a:xfrm>
            <a:off x="3521129" y="1395098"/>
            <a:ext cx="17341742" cy="12350046"/>
          </a:xfrm>
          <a:prstGeom prst="rect">
            <a:avLst/>
          </a:prstGeom>
          <a:ln w="12700">
            <a:miter lim="400000"/>
          </a:ln>
        </p:spPr>
      </p:pic>
      <p:sp>
        <p:nvSpPr>
          <p:cNvPr id="384" name="IUS Figure 3.5"/>
          <p:cNvSpPr txBox="1"/>
          <p:nvPr/>
        </p:nvSpPr>
        <p:spPr>
          <a:xfrm>
            <a:off x="20962901" y="12708637"/>
            <a:ext cx="2749805"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Figure 3.5</a:t>
            </a:r>
          </a:p>
        </p:txBody>
      </p:sp>
      <p:sp>
        <p:nvSpPr>
          <p:cNvPr id="385" name="A roadmap for deriving the scaling properties of cities"/>
          <p:cNvSpPr txBox="1"/>
          <p:nvPr/>
        </p:nvSpPr>
        <p:spPr>
          <a:xfrm>
            <a:off x="7044690" y="156356"/>
            <a:ext cx="10294621"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A roadmap for deriving the scaling properties of cities </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7" name="Cities !!"/>
          <p:cNvSpPr txBox="1"/>
          <p:nvPr/>
        </p:nvSpPr>
        <p:spPr>
          <a:xfrm>
            <a:off x="10624731" y="6290719"/>
            <a:ext cx="3134538" cy="1134562"/>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6600">
                <a:solidFill>
                  <a:srgbClr val="000000"/>
                </a:solidFill>
              </a:defRPr>
            </a:lvl1pPr>
          </a:lstStyle>
          <a:p>
            <a:pPr/>
            <a:r>
              <a:t>Cities !!</a:t>
            </a:r>
          </a:p>
        </p:txBody>
      </p:sp>
      <p:sp>
        <p:nvSpPr>
          <p:cNvPr id="218" name="What does data say about their properties ?"/>
          <p:cNvSpPr txBox="1"/>
          <p:nvPr/>
        </p:nvSpPr>
        <p:spPr>
          <a:xfrm>
            <a:off x="7152386" y="8085309"/>
            <a:ext cx="10079229" cy="6969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4000"/>
            </a:lvl1pPr>
          </a:lstStyle>
          <a:p>
            <a:pPr/>
            <a:r>
              <a:t>What does data say about their properties ?</a:t>
            </a:r>
          </a:p>
        </p:txBody>
      </p:sp>
      <p:sp>
        <p:nvSpPr>
          <p:cNvPr id="219" name="IUS 3.2"/>
          <p:cNvSpPr txBox="1"/>
          <p:nvPr/>
        </p:nvSpPr>
        <p:spPr>
          <a:xfrm>
            <a:off x="21136060" y="9248971"/>
            <a:ext cx="1461924"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3.2</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Rectangle"/>
          <p:cNvSpPr/>
          <p:nvPr/>
        </p:nvSpPr>
        <p:spPr>
          <a:xfrm>
            <a:off x="8108053" y="-112319"/>
            <a:ext cx="13354488" cy="14085138"/>
          </a:xfrm>
          <a:prstGeom prst="rect">
            <a:avLst/>
          </a:prstGeom>
          <a:solidFill>
            <a:schemeClr val="accent1">
              <a:lumOff val="16847"/>
            </a:schemeClr>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4" name="Individual"/>
          <p:cNvSpPr txBox="1"/>
          <p:nvPr/>
        </p:nvSpPr>
        <p:spPr>
          <a:xfrm>
            <a:off x="8881525" y="1919228"/>
            <a:ext cx="2013231"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Individual</a:t>
            </a:r>
          </a:p>
        </p:txBody>
      </p:sp>
      <p:sp>
        <p:nvSpPr>
          <p:cNvPr id="225" name="Female"/>
          <p:cNvSpPr/>
          <p:nvPr/>
        </p:nvSpPr>
        <p:spPr>
          <a:xfrm>
            <a:off x="5864306" y="1155798"/>
            <a:ext cx="973510" cy="2153248"/>
          </a:xfrm>
          <a:custGeom>
            <a:avLst/>
            <a:gdLst/>
            <a:ahLst/>
            <a:cxnLst>
              <a:cxn ang="0">
                <a:pos x="wd2" y="hd2"/>
              </a:cxn>
              <a:cxn ang="5400000">
                <a:pos x="wd2" y="hd2"/>
              </a:cxn>
              <a:cxn ang="10800000">
                <a:pos x="wd2" y="hd2"/>
              </a:cxn>
              <a:cxn ang="16200000">
                <a:pos x="wd2" y="hd2"/>
              </a:cxn>
            </a:cxnLst>
            <a:rect l="0" t="0" r="r" b="b"/>
            <a:pathLst>
              <a:path w="21297" h="21600" fill="norm" stroke="1" extrusionOk="0">
                <a:moveTo>
                  <a:pt x="10652" y="0"/>
                </a:moveTo>
                <a:cubicBezTo>
                  <a:pt x="9610" y="0"/>
                  <a:pt x="8570" y="182"/>
                  <a:pt x="7774" y="547"/>
                </a:cubicBezTo>
                <a:cubicBezTo>
                  <a:pt x="6184" y="1276"/>
                  <a:pt x="6184" y="2458"/>
                  <a:pt x="7774" y="3188"/>
                </a:cubicBezTo>
                <a:cubicBezTo>
                  <a:pt x="9365" y="3917"/>
                  <a:pt x="11943" y="3917"/>
                  <a:pt x="13534" y="3188"/>
                </a:cubicBezTo>
                <a:cubicBezTo>
                  <a:pt x="15124" y="2458"/>
                  <a:pt x="15124" y="1276"/>
                  <a:pt x="13534" y="547"/>
                </a:cubicBezTo>
                <a:cubicBezTo>
                  <a:pt x="12738" y="182"/>
                  <a:pt x="11695" y="0"/>
                  <a:pt x="10652" y="0"/>
                </a:cubicBezTo>
                <a:close/>
                <a:moveTo>
                  <a:pt x="7859" y="4109"/>
                </a:moveTo>
                <a:cubicBezTo>
                  <a:pt x="5671" y="4109"/>
                  <a:pt x="4499" y="4934"/>
                  <a:pt x="4153" y="5420"/>
                </a:cubicBezTo>
                <a:lnTo>
                  <a:pt x="50" y="11877"/>
                </a:lnTo>
                <a:cubicBezTo>
                  <a:pt x="-150" y="12205"/>
                  <a:pt x="268" y="12546"/>
                  <a:pt x="985" y="12638"/>
                </a:cubicBezTo>
                <a:cubicBezTo>
                  <a:pt x="1106" y="12653"/>
                  <a:pt x="1229" y="12661"/>
                  <a:pt x="1349" y="12661"/>
                </a:cubicBezTo>
                <a:cubicBezTo>
                  <a:pt x="1938" y="12661"/>
                  <a:pt x="2478" y="12482"/>
                  <a:pt x="2644" y="12209"/>
                </a:cubicBezTo>
                <a:lnTo>
                  <a:pt x="6269" y="6537"/>
                </a:lnTo>
                <a:lnTo>
                  <a:pt x="6994" y="6537"/>
                </a:lnTo>
                <a:cubicBezTo>
                  <a:pt x="6989" y="6544"/>
                  <a:pt x="6983" y="6551"/>
                  <a:pt x="6979" y="6558"/>
                </a:cubicBezTo>
                <a:lnTo>
                  <a:pt x="2405" y="14438"/>
                </a:lnTo>
                <a:cubicBezTo>
                  <a:pt x="2329" y="14570"/>
                  <a:pt x="2506" y="14676"/>
                  <a:pt x="2803" y="14676"/>
                </a:cubicBezTo>
                <a:lnTo>
                  <a:pt x="6067" y="14676"/>
                </a:lnTo>
                <a:lnTo>
                  <a:pt x="6067" y="20674"/>
                </a:lnTo>
                <a:cubicBezTo>
                  <a:pt x="6067" y="21185"/>
                  <a:pt x="6972" y="21600"/>
                  <a:pt x="8087" y="21600"/>
                </a:cubicBezTo>
                <a:cubicBezTo>
                  <a:pt x="9203" y="21600"/>
                  <a:pt x="10104" y="21185"/>
                  <a:pt x="10104" y="20674"/>
                </a:cubicBezTo>
                <a:lnTo>
                  <a:pt x="10104" y="14676"/>
                </a:lnTo>
                <a:cubicBezTo>
                  <a:pt x="10326" y="14676"/>
                  <a:pt x="10531" y="14676"/>
                  <a:pt x="10608" y="14676"/>
                </a:cubicBezTo>
                <a:cubicBezTo>
                  <a:pt x="10695" y="14676"/>
                  <a:pt x="10945" y="14676"/>
                  <a:pt x="11201" y="14676"/>
                </a:cubicBezTo>
                <a:lnTo>
                  <a:pt x="11201" y="20674"/>
                </a:lnTo>
                <a:cubicBezTo>
                  <a:pt x="11201" y="21185"/>
                  <a:pt x="12105" y="21600"/>
                  <a:pt x="13221" y="21600"/>
                </a:cubicBezTo>
                <a:cubicBezTo>
                  <a:pt x="14337" y="21600"/>
                  <a:pt x="15238" y="21185"/>
                  <a:pt x="15238" y="20674"/>
                </a:cubicBezTo>
                <a:lnTo>
                  <a:pt x="15238" y="14676"/>
                </a:lnTo>
                <a:lnTo>
                  <a:pt x="18410" y="14676"/>
                </a:lnTo>
                <a:cubicBezTo>
                  <a:pt x="18706" y="14676"/>
                  <a:pt x="18887" y="14570"/>
                  <a:pt x="18811" y="14438"/>
                </a:cubicBezTo>
                <a:lnTo>
                  <a:pt x="14237" y="6558"/>
                </a:lnTo>
                <a:cubicBezTo>
                  <a:pt x="14233" y="6551"/>
                  <a:pt x="14227" y="6544"/>
                  <a:pt x="14222" y="6537"/>
                </a:cubicBezTo>
                <a:lnTo>
                  <a:pt x="14932" y="6537"/>
                </a:lnTo>
                <a:lnTo>
                  <a:pt x="18656" y="12192"/>
                </a:lnTo>
                <a:cubicBezTo>
                  <a:pt x="18827" y="12463"/>
                  <a:pt x="19364" y="12638"/>
                  <a:pt x="19948" y="12638"/>
                </a:cubicBezTo>
                <a:cubicBezTo>
                  <a:pt x="20072" y="12638"/>
                  <a:pt x="20199" y="12631"/>
                  <a:pt x="20324" y="12614"/>
                </a:cubicBezTo>
                <a:cubicBezTo>
                  <a:pt x="21038" y="12519"/>
                  <a:pt x="21450" y="12177"/>
                  <a:pt x="21244" y="11850"/>
                </a:cubicBezTo>
                <a:lnTo>
                  <a:pt x="17037" y="5432"/>
                </a:lnTo>
                <a:lnTo>
                  <a:pt x="17022" y="5407"/>
                </a:lnTo>
                <a:cubicBezTo>
                  <a:pt x="16669" y="4924"/>
                  <a:pt x="15494" y="4112"/>
                  <a:pt x="13328" y="4112"/>
                </a:cubicBezTo>
                <a:cubicBezTo>
                  <a:pt x="13316" y="4112"/>
                  <a:pt x="13303" y="4112"/>
                  <a:pt x="13291" y="4112"/>
                </a:cubicBezTo>
                <a:lnTo>
                  <a:pt x="12768" y="4114"/>
                </a:lnTo>
                <a:cubicBezTo>
                  <a:pt x="12732" y="4113"/>
                  <a:pt x="12698" y="4109"/>
                  <a:pt x="12662" y="4109"/>
                </a:cubicBezTo>
                <a:lnTo>
                  <a:pt x="7859" y="4109"/>
                </a:lnTo>
                <a:close/>
              </a:path>
            </a:pathLst>
          </a:custGeom>
          <a:solidFill>
            <a:schemeClr val="accent1"/>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6" name="City"/>
          <p:cNvSpPr/>
          <p:nvPr/>
        </p:nvSpPr>
        <p:spPr>
          <a:xfrm>
            <a:off x="5143934" y="7608627"/>
            <a:ext cx="2414254" cy="1548896"/>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9497" y="0"/>
                </a:moveTo>
                <a:lnTo>
                  <a:pt x="9497" y="2423"/>
                </a:lnTo>
                <a:lnTo>
                  <a:pt x="8912" y="2423"/>
                </a:lnTo>
                <a:lnTo>
                  <a:pt x="8912" y="12015"/>
                </a:lnTo>
                <a:lnTo>
                  <a:pt x="8161" y="12015"/>
                </a:lnTo>
                <a:lnTo>
                  <a:pt x="8161" y="8943"/>
                </a:lnTo>
                <a:lnTo>
                  <a:pt x="7359" y="8943"/>
                </a:lnTo>
                <a:lnTo>
                  <a:pt x="7359" y="5760"/>
                </a:lnTo>
                <a:lnTo>
                  <a:pt x="4652" y="5760"/>
                </a:lnTo>
                <a:lnTo>
                  <a:pt x="4652" y="8943"/>
                </a:lnTo>
                <a:lnTo>
                  <a:pt x="4652" y="14361"/>
                </a:lnTo>
                <a:lnTo>
                  <a:pt x="3918" y="14361"/>
                </a:lnTo>
                <a:lnTo>
                  <a:pt x="3918" y="10561"/>
                </a:lnTo>
                <a:lnTo>
                  <a:pt x="1907" y="10561"/>
                </a:lnTo>
                <a:lnTo>
                  <a:pt x="1907" y="15385"/>
                </a:lnTo>
                <a:lnTo>
                  <a:pt x="940" y="15385"/>
                </a:lnTo>
                <a:lnTo>
                  <a:pt x="940" y="17597"/>
                </a:lnTo>
                <a:lnTo>
                  <a:pt x="0" y="17597"/>
                </a:lnTo>
                <a:lnTo>
                  <a:pt x="0" y="21600"/>
                </a:lnTo>
                <a:lnTo>
                  <a:pt x="21600" y="21600"/>
                </a:lnTo>
                <a:lnTo>
                  <a:pt x="21600" y="17597"/>
                </a:lnTo>
                <a:lnTo>
                  <a:pt x="20672" y="17597"/>
                </a:lnTo>
                <a:lnTo>
                  <a:pt x="20672" y="15385"/>
                </a:lnTo>
                <a:lnTo>
                  <a:pt x="19821" y="15385"/>
                </a:lnTo>
                <a:lnTo>
                  <a:pt x="19821" y="12015"/>
                </a:lnTo>
                <a:lnTo>
                  <a:pt x="19033" y="12015"/>
                </a:lnTo>
                <a:lnTo>
                  <a:pt x="19033" y="8191"/>
                </a:lnTo>
                <a:lnTo>
                  <a:pt x="16927" y="8191"/>
                </a:lnTo>
                <a:lnTo>
                  <a:pt x="16927" y="15803"/>
                </a:lnTo>
                <a:lnTo>
                  <a:pt x="16212" y="15803"/>
                </a:lnTo>
                <a:lnTo>
                  <a:pt x="16212" y="3677"/>
                </a:lnTo>
                <a:lnTo>
                  <a:pt x="13299" y="4969"/>
                </a:lnTo>
                <a:lnTo>
                  <a:pt x="13299" y="9566"/>
                </a:lnTo>
                <a:lnTo>
                  <a:pt x="12557" y="9566"/>
                </a:lnTo>
                <a:lnTo>
                  <a:pt x="12557" y="2423"/>
                </a:lnTo>
                <a:lnTo>
                  <a:pt x="11973" y="2423"/>
                </a:lnTo>
                <a:lnTo>
                  <a:pt x="11973" y="0"/>
                </a:lnTo>
                <a:lnTo>
                  <a:pt x="9497" y="0"/>
                </a:lnTo>
                <a:close/>
              </a:path>
            </a:pathLst>
          </a:custGeom>
          <a:solidFill>
            <a:schemeClr val="accent1"/>
          </a:solidFill>
          <a:ln w="12700">
            <a:miter lim="400000"/>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7" name="City"/>
          <p:cNvSpPr txBox="1"/>
          <p:nvPr/>
        </p:nvSpPr>
        <p:spPr>
          <a:xfrm>
            <a:off x="9382871" y="8038868"/>
            <a:ext cx="1010540" cy="68841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600">
                <a:solidFill>
                  <a:srgbClr val="000000"/>
                </a:solidFill>
              </a:defRPr>
            </a:lvl1pPr>
          </a:lstStyle>
          <a:p>
            <a:pPr/>
            <a:r>
              <a:t>City</a:t>
            </a:r>
          </a:p>
        </p:txBody>
      </p:sp>
      <p:pic>
        <p:nvPicPr>
          <p:cNvPr id="228" name="Screen Shot 2019-01-30 at 9.36.43 PM.png" descr="Screen Shot 2019-01-30 at 9.36.43 PM.png"/>
          <p:cNvPicPr>
            <a:picLocks noChangeAspect="1"/>
          </p:cNvPicPr>
          <p:nvPr/>
        </p:nvPicPr>
        <p:blipFill>
          <a:blip r:embed="rId2">
            <a:extLst/>
          </a:blip>
          <a:stretch>
            <a:fillRect/>
          </a:stretch>
        </p:blipFill>
        <p:spPr>
          <a:xfrm>
            <a:off x="4662992" y="10487067"/>
            <a:ext cx="3376138" cy="2334564"/>
          </a:xfrm>
          <a:prstGeom prst="rect">
            <a:avLst/>
          </a:prstGeom>
          <a:ln w="12700">
            <a:miter lim="400000"/>
          </a:ln>
        </p:spPr>
      </p:pic>
      <p:pic>
        <p:nvPicPr>
          <p:cNvPr id="229" name="Screen Shot 2019-01-30 at 9.40.01 PM.png" descr="Screen Shot 2019-01-30 at 9.40.01 PM.png"/>
          <p:cNvPicPr>
            <a:picLocks noChangeAspect="1"/>
          </p:cNvPicPr>
          <p:nvPr/>
        </p:nvPicPr>
        <p:blipFill>
          <a:blip r:embed="rId3">
            <a:extLst/>
          </a:blip>
          <a:stretch>
            <a:fillRect/>
          </a:stretch>
        </p:blipFill>
        <p:spPr>
          <a:xfrm>
            <a:off x="4746011" y="4382213"/>
            <a:ext cx="3210099" cy="2153247"/>
          </a:xfrm>
          <a:prstGeom prst="rect">
            <a:avLst/>
          </a:prstGeom>
          <a:ln w="12700">
            <a:miter lim="400000"/>
          </a:ln>
        </p:spPr>
      </p:pic>
      <p:sp>
        <p:nvSpPr>
          <p:cNvPr id="230" name="Neighborhood"/>
          <p:cNvSpPr txBox="1"/>
          <p:nvPr/>
        </p:nvSpPr>
        <p:spPr>
          <a:xfrm>
            <a:off x="8425748" y="4981419"/>
            <a:ext cx="2924785"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Neighborhood</a:t>
            </a:r>
          </a:p>
        </p:txBody>
      </p:sp>
      <p:sp>
        <p:nvSpPr>
          <p:cNvPr id="231" name="Urban Systems"/>
          <p:cNvSpPr txBox="1"/>
          <p:nvPr/>
        </p:nvSpPr>
        <p:spPr>
          <a:xfrm>
            <a:off x="8150717" y="11310143"/>
            <a:ext cx="3474848" cy="688414"/>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600">
                <a:solidFill>
                  <a:srgbClr val="000000"/>
                </a:solidFill>
              </a:defRPr>
            </a:lvl1pPr>
          </a:lstStyle>
          <a:p>
            <a:pPr/>
            <a:r>
              <a:t>Urban Systems</a:t>
            </a:r>
          </a:p>
        </p:txBody>
      </p:sp>
      <p:sp>
        <p:nvSpPr>
          <p:cNvPr id="232" name="Line"/>
          <p:cNvSpPr/>
          <p:nvPr/>
        </p:nvSpPr>
        <p:spPr>
          <a:xfrm flipV="1">
            <a:off x="9888140" y="2696765"/>
            <a:ext cx="1" cy="2133505"/>
          </a:xfrm>
          <a:prstGeom prst="line">
            <a:avLst/>
          </a:prstGeom>
          <a:ln w="88900">
            <a:solidFill>
              <a:schemeClr val="accent5">
                <a:hueOff val="-82419"/>
                <a:satOff val="-9513"/>
                <a:lumOff val="-16343"/>
              </a:schemeClr>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33" name="Line"/>
          <p:cNvSpPr/>
          <p:nvPr/>
        </p:nvSpPr>
        <p:spPr>
          <a:xfrm flipV="1">
            <a:off x="9888141" y="5965030"/>
            <a:ext cx="1" cy="1930439"/>
          </a:xfrm>
          <a:prstGeom prst="line">
            <a:avLst/>
          </a:prstGeom>
          <a:ln w="88900">
            <a:solidFill>
              <a:schemeClr val="accent5">
                <a:hueOff val="-82419"/>
                <a:satOff val="-9513"/>
                <a:lumOff val="-16343"/>
              </a:schemeClr>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34" name="Line"/>
          <p:cNvSpPr/>
          <p:nvPr/>
        </p:nvSpPr>
        <p:spPr>
          <a:xfrm flipV="1">
            <a:off x="9888141" y="9030231"/>
            <a:ext cx="1" cy="1930440"/>
          </a:xfrm>
          <a:prstGeom prst="line">
            <a:avLst/>
          </a:prstGeom>
          <a:ln w="88900">
            <a:solidFill>
              <a:schemeClr val="accent5">
                <a:hueOff val="-82419"/>
                <a:satOff val="-9513"/>
                <a:lumOff val="-16343"/>
              </a:schemeClr>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35" name="selection…"/>
          <p:cNvSpPr txBox="1"/>
          <p:nvPr/>
        </p:nvSpPr>
        <p:spPr>
          <a:xfrm>
            <a:off x="12296480" y="5801856"/>
            <a:ext cx="2458238" cy="21122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selection</a:t>
            </a:r>
          </a:p>
          <a:p>
            <a:pPr defTabSz="821531">
              <a:defRPr b="1" sz="3200">
                <a:solidFill>
                  <a:srgbClr val="000000"/>
                </a:solidFill>
              </a:defRPr>
            </a:pPr>
            <a:r>
              <a:t>segregation</a:t>
            </a:r>
          </a:p>
          <a:p>
            <a:pPr defTabSz="821531">
              <a:defRPr b="1" sz="3200">
                <a:solidFill>
                  <a:srgbClr val="000000"/>
                </a:solidFill>
              </a:defRPr>
            </a:pPr>
            <a:r>
              <a:t>mixing</a:t>
            </a:r>
          </a:p>
          <a:p>
            <a:pPr defTabSz="821531">
              <a:defRPr b="1" sz="3200">
                <a:solidFill>
                  <a:srgbClr val="000000"/>
                </a:solidFill>
              </a:defRPr>
            </a:pPr>
            <a:r>
              <a:t>inequality</a:t>
            </a:r>
          </a:p>
        </p:txBody>
      </p:sp>
      <p:sp>
        <p:nvSpPr>
          <p:cNvPr id="236" name="livability…"/>
          <p:cNvSpPr txBox="1"/>
          <p:nvPr/>
        </p:nvSpPr>
        <p:spPr>
          <a:xfrm>
            <a:off x="12662240" y="2776792"/>
            <a:ext cx="1726718" cy="16169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livability</a:t>
            </a:r>
          </a:p>
          <a:p>
            <a:pPr defTabSz="821531">
              <a:defRPr b="1" sz="3200">
                <a:solidFill>
                  <a:srgbClr val="000000"/>
                </a:solidFill>
              </a:defRPr>
            </a:pPr>
            <a:r>
              <a:t>safety</a:t>
            </a:r>
          </a:p>
          <a:p>
            <a:pPr defTabSz="821531">
              <a:defRPr b="1" sz="3200">
                <a:solidFill>
                  <a:srgbClr val="000000"/>
                </a:solidFill>
              </a:defRPr>
            </a:pPr>
            <a:r>
              <a:t>schools</a:t>
            </a:r>
          </a:p>
        </p:txBody>
      </p:sp>
      <p:sp>
        <p:nvSpPr>
          <p:cNvPr id="237" name="migration…"/>
          <p:cNvSpPr txBox="1"/>
          <p:nvPr/>
        </p:nvSpPr>
        <p:spPr>
          <a:xfrm>
            <a:off x="12522845" y="9310926"/>
            <a:ext cx="2005509" cy="11216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migration</a:t>
            </a:r>
          </a:p>
          <a:p>
            <a:pPr defTabSz="821531">
              <a:defRPr b="1" sz="3200">
                <a:solidFill>
                  <a:srgbClr val="000000"/>
                </a:solidFill>
              </a:defRPr>
            </a:pPr>
            <a:r>
              <a:t>trade</a:t>
            </a:r>
          </a:p>
        </p:txBody>
      </p:sp>
      <p:sp>
        <p:nvSpPr>
          <p:cNvPr id="238" name="laws of geography…"/>
          <p:cNvSpPr txBox="1"/>
          <p:nvPr/>
        </p:nvSpPr>
        <p:spPr>
          <a:xfrm>
            <a:off x="16516477" y="10959294"/>
            <a:ext cx="3781172" cy="154190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laws of geography</a:t>
            </a:r>
          </a:p>
          <a:p>
            <a:pPr defTabSz="821531">
              <a:defRPr sz="3000">
                <a:solidFill>
                  <a:srgbClr val="000000"/>
                </a:solidFill>
              </a:defRPr>
            </a:pPr>
            <a:r>
              <a:t>gravity law, Zipf’s law</a:t>
            </a:r>
          </a:p>
          <a:p>
            <a:pPr defTabSz="821531">
              <a:defRPr sz="3000">
                <a:solidFill>
                  <a:srgbClr val="000000"/>
                </a:solidFill>
              </a:defRPr>
            </a:pPr>
            <a:r>
              <a:t>urban hierarchy</a:t>
            </a:r>
          </a:p>
        </p:txBody>
      </p:sp>
      <p:sp>
        <p:nvSpPr>
          <p:cNvPr id="239" name="scaling and agglomeration…"/>
          <p:cNvSpPr txBox="1"/>
          <p:nvPr/>
        </p:nvSpPr>
        <p:spPr>
          <a:xfrm>
            <a:off x="15878679" y="7637165"/>
            <a:ext cx="5306798" cy="149182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scaling and agglomeration</a:t>
            </a:r>
          </a:p>
          <a:p>
            <a:pPr defTabSz="821531">
              <a:defRPr sz="2800">
                <a:solidFill>
                  <a:srgbClr val="000000"/>
                </a:solidFill>
              </a:defRPr>
            </a:pPr>
            <a:r>
              <a:t>social + physical networks</a:t>
            </a:r>
          </a:p>
          <a:p>
            <a:pPr defTabSz="821531">
              <a:defRPr sz="2800">
                <a:solidFill>
                  <a:srgbClr val="000000"/>
                </a:solidFill>
              </a:defRPr>
            </a:pPr>
            <a:r>
              <a:t>economy, information, land uses</a:t>
            </a:r>
          </a:p>
        </p:txBody>
      </p:sp>
      <p:sp>
        <p:nvSpPr>
          <p:cNvPr id="240" name="neighborhood effects…"/>
          <p:cNvSpPr txBox="1"/>
          <p:nvPr/>
        </p:nvSpPr>
        <p:spPr>
          <a:xfrm>
            <a:off x="16383479" y="4764603"/>
            <a:ext cx="4297198" cy="10600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neighborhood effects</a:t>
            </a:r>
          </a:p>
          <a:p>
            <a:pPr defTabSz="821531">
              <a:defRPr sz="2800">
                <a:solidFill>
                  <a:srgbClr val="000000"/>
                </a:solidFill>
              </a:defRPr>
            </a:pPr>
            <a:r>
              <a:t>cumulative (dis)advantage</a:t>
            </a:r>
          </a:p>
        </p:txBody>
      </p:sp>
      <p:sp>
        <p:nvSpPr>
          <p:cNvPr id="241" name="cognition &amp; agency…"/>
          <p:cNvSpPr txBox="1"/>
          <p:nvPr/>
        </p:nvSpPr>
        <p:spPr>
          <a:xfrm>
            <a:off x="16346827" y="1213462"/>
            <a:ext cx="4370503" cy="2037919"/>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b="1" sz="3200">
                <a:solidFill>
                  <a:srgbClr val="000000"/>
                </a:solidFill>
              </a:defRPr>
            </a:pPr>
            <a:r>
              <a:t>cognition &amp; agency</a:t>
            </a:r>
          </a:p>
          <a:p>
            <a:pPr defTabSz="821531">
              <a:defRPr b="1" sz="3200">
                <a:solidFill>
                  <a:srgbClr val="000000"/>
                </a:solidFill>
              </a:defRPr>
            </a:pPr>
            <a:r>
              <a:t>life-course</a:t>
            </a:r>
          </a:p>
          <a:p>
            <a:pPr defTabSz="821531">
              <a:defRPr sz="3200">
                <a:solidFill>
                  <a:srgbClr val="000000"/>
                </a:solidFill>
              </a:defRPr>
            </a:pPr>
            <a:r>
              <a:t>human development</a:t>
            </a:r>
          </a:p>
          <a:p>
            <a:pPr defTabSz="821531">
              <a:defRPr sz="2800">
                <a:solidFill>
                  <a:srgbClr val="000000"/>
                </a:solidFill>
              </a:defRPr>
            </a:pPr>
            <a:r>
              <a:t>seeds of economic growth</a:t>
            </a:r>
          </a:p>
        </p:txBody>
      </p:sp>
      <p:sp>
        <p:nvSpPr>
          <p:cNvPr id="242" name="Scale"/>
          <p:cNvSpPr txBox="1"/>
          <p:nvPr/>
        </p:nvSpPr>
        <p:spPr>
          <a:xfrm>
            <a:off x="9276140" y="383322"/>
            <a:ext cx="1224001"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FFFFFF"/>
                </a:solidFill>
              </a:defRPr>
            </a:lvl1pPr>
          </a:lstStyle>
          <a:p>
            <a:pPr/>
            <a:r>
              <a:t>Scale</a:t>
            </a:r>
          </a:p>
        </p:txBody>
      </p:sp>
      <p:sp>
        <p:nvSpPr>
          <p:cNvPr id="243" name="Integration"/>
          <p:cNvSpPr txBox="1"/>
          <p:nvPr/>
        </p:nvSpPr>
        <p:spPr>
          <a:xfrm>
            <a:off x="12390765" y="383322"/>
            <a:ext cx="2269669"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FFFFFF"/>
                </a:solidFill>
              </a:defRPr>
            </a:lvl1pPr>
          </a:lstStyle>
          <a:p>
            <a:pPr/>
            <a:r>
              <a:t>Integration</a:t>
            </a:r>
          </a:p>
        </p:txBody>
      </p:sp>
      <p:sp>
        <p:nvSpPr>
          <p:cNvPr id="244" name="Mechanism"/>
          <p:cNvSpPr txBox="1"/>
          <p:nvPr/>
        </p:nvSpPr>
        <p:spPr>
          <a:xfrm>
            <a:off x="17333439" y="383322"/>
            <a:ext cx="2397278"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FFFFFF"/>
                </a:solidFill>
              </a:defRPr>
            </a:lvl1pPr>
          </a:lstStyle>
          <a:p>
            <a:pPr/>
            <a:r>
              <a:t>Mechanism</a:t>
            </a:r>
          </a:p>
        </p:txBody>
      </p:sp>
      <p:sp>
        <p:nvSpPr>
          <p:cNvPr id="245" name="Urban Theory"/>
          <p:cNvSpPr txBox="1"/>
          <p:nvPr/>
        </p:nvSpPr>
        <p:spPr>
          <a:xfrm>
            <a:off x="12488668" y="12696814"/>
            <a:ext cx="3942945" cy="837130"/>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4600">
                <a:solidFill>
                  <a:srgbClr val="FFFFFF"/>
                </a:solidFill>
              </a:defRPr>
            </a:lvl1pPr>
          </a:lstStyle>
          <a:p>
            <a:pPr/>
            <a:r>
              <a:t>Urban Theory</a:t>
            </a:r>
          </a:p>
        </p:txBody>
      </p:sp>
      <p:sp>
        <p:nvSpPr>
          <p:cNvPr id="246" name="Equation"/>
          <p:cNvSpPr txBox="1"/>
          <p:nvPr/>
        </p:nvSpPr>
        <p:spPr>
          <a:xfrm>
            <a:off x="3683437" y="1864964"/>
            <a:ext cx="679278" cy="483340"/>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p>
                    <m:e>
                      <m:r>
                        <a:rPr xmlns:a="http://schemas.openxmlformats.org/drawingml/2006/main" sz="4400" i="1">
                          <a:solidFill>
                            <a:srgbClr val="000000"/>
                          </a:solidFill>
                          <a:latin typeface="Cambria Math" panose="02040503050406030204" pitchFamily="18" charset="0"/>
                        </a:rPr>
                        <m:t>10</m:t>
                      </m:r>
                    </m:e>
                    <m:sup>
                      <m:r>
                        <a:rPr xmlns:a="http://schemas.openxmlformats.org/drawingml/2006/main" sz="4400" i="1">
                          <a:solidFill>
                            <a:srgbClr val="000000"/>
                          </a:solidFill>
                          <a:latin typeface="Cambria Math" panose="02040503050406030204" pitchFamily="18" charset="0"/>
                        </a:rPr>
                        <m:t>9</m:t>
                      </m:r>
                    </m:sup>
                  </m:sSup>
                </m:oMath>
              </m:oMathPara>
            </a14:m>
            <a:endParaRPr sz="4400"/>
          </a:p>
        </p:txBody>
      </p:sp>
      <p:sp>
        <p:nvSpPr>
          <p:cNvPr id="247" name="Equation"/>
          <p:cNvSpPr txBox="1"/>
          <p:nvPr/>
        </p:nvSpPr>
        <p:spPr>
          <a:xfrm>
            <a:off x="3681668" y="5055174"/>
            <a:ext cx="682849" cy="486515"/>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p>
                    <m:e>
                      <m:r>
                        <a:rPr xmlns:a="http://schemas.openxmlformats.org/drawingml/2006/main" sz="4400" i="1">
                          <a:solidFill>
                            <a:srgbClr val="000000"/>
                          </a:solidFill>
                          <a:latin typeface="Cambria Math" panose="02040503050406030204" pitchFamily="18" charset="0"/>
                        </a:rPr>
                        <m:t>10</m:t>
                      </m:r>
                    </m:e>
                    <m:sup>
                      <m:r>
                        <a:rPr xmlns:a="http://schemas.openxmlformats.org/drawingml/2006/main" sz="4400" i="1">
                          <a:solidFill>
                            <a:srgbClr val="000000"/>
                          </a:solidFill>
                          <a:latin typeface="Cambria Math" panose="02040503050406030204" pitchFamily="18" charset="0"/>
                        </a:rPr>
                        <m:t>6</m:t>
                      </m:r>
                    </m:sup>
                  </m:sSup>
                </m:oMath>
              </m:oMathPara>
            </a14:m>
            <a:endParaRPr sz="4400"/>
          </a:p>
        </p:txBody>
      </p:sp>
      <p:sp>
        <p:nvSpPr>
          <p:cNvPr id="248" name="Equation"/>
          <p:cNvSpPr txBox="1"/>
          <p:nvPr/>
        </p:nvSpPr>
        <p:spPr>
          <a:xfrm>
            <a:off x="3681668" y="8248529"/>
            <a:ext cx="668170" cy="483340"/>
          </a:xfrm>
          <a:prstGeom prst="rect">
            <a:avLst/>
          </a:prstGeom>
          <a:ln w="12700">
            <a:miter lim="400000"/>
          </a:ln>
        </p:spPr>
        <p:txBody>
          <a:bodyPr wrap="none" lIns="0" tIns="0" rIns="0" bIns="0">
            <a:spAutoFit/>
          </a:bodyPr>
          <a:lstStyle/>
          <a:p>
            <a:pPr algn="l" defTabSz="914400" latinLnBrk="1">
              <a:defRPr sz="1800">
                <a:solidFill>
                  <a:srgbClr val="000000"/>
                </a:solidFill>
              </a:defRPr>
            </a:pPr>
            <a14:m>
              <m:oMathPara>
                <m:oMathParaPr>
                  <m:jc m:val="centerGroup"/>
                </m:oMathParaPr>
                <m:oMath>
                  <m:sSup>
                    <m:e>
                      <m:r>
                        <a:rPr xmlns:a="http://schemas.openxmlformats.org/drawingml/2006/main" sz="4400" i="1">
                          <a:solidFill>
                            <a:srgbClr val="000000"/>
                          </a:solidFill>
                          <a:latin typeface="Cambria Math" panose="02040503050406030204" pitchFamily="18" charset="0"/>
                        </a:rPr>
                        <m:t>10</m:t>
                      </m:r>
                    </m:e>
                    <m:sup>
                      <m:r>
                        <a:rPr xmlns:a="http://schemas.openxmlformats.org/drawingml/2006/main" sz="4400" i="1">
                          <a:solidFill>
                            <a:srgbClr val="000000"/>
                          </a:solidFill>
                          <a:latin typeface="Cambria Math" panose="02040503050406030204" pitchFamily="18" charset="0"/>
                        </a:rPr>
                        <m:t>3</m:t>
                      </m:r>
                    </m:sup>
                  </m:sSup>
                </m:oMath>
              </m:oMathPara>
            </a14:m>
            <a:endParaRPr sz="4400"/>
          </a:p>
        </p:txBody>
      </p:sp>
      <p:sp>
        <p:nvSpPr>
          <p:cNvPr id="249" name="billions"/>
          <p:cNvSpPr txBox="1"/>
          <p:nvPr/>
        </p:nvSpPr>
        <p:spPr>
          <a:xfrm>
            <a:off x="3416886" y="3272076"/>
            <a:ext cx="1530834"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billions</a:t>
            </a:r>
          </a:p>
        </p:txBody>
      </p:sp>
      <p:sp>
        <p:nvSpPr>
          <p:cNvPr id="250" name="millions"/>
          <p:cNvSpPr txBox="1"/>
          <p:nvPr/>
        </p:nvSpPr>
        <p:spPr>
          <a:xfrm>
            <a:off x="3194579" y="6584863"/>
            <a:ext cx="1650722" cy="62638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millions</a:t>
            </a:r>
          </a:p>
        </p:txBody>
      </p:sp>
      <p:sp>
        <p:nvSpPr>
          <p:cNvPr id="251" name="thousands"/>
          <p:cNvSpPr txBox="1"/>
          <p:nvPr/>
        </p:nvSpPr>
        <p:spPr>
          <a:xfrm>
            <a:off x="3088312" y="9509102"/>
            <a:ext cx="2187982" cy="626388"/>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3200">
                <a:solidFill>
                  <a:srgbClr val="000000"/>
                </a:solidFill>
              </a:defRPr>
            </a:lvl1pPr>
          </a:lstStyle>
          <a:p>
            <a:pPr/>
            <a:r>
              <a:t>thousands</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When a city doubles in size…"/>
          <p:cNvSpPr txBox="1"/>
          <p:nvPr/>
        </p:nvSpPr>
        <p:spPr>
          <a:xfrm>
            <a:off x="2791231" y="4860845"/>
            <a:ext cx="18801538" cy="4450580"/>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spAutoFit/>
          </a:bodyPr>
          <a:lstStyle/>
          <a:p>
            <a:pPr indent="57150" defTabSz="1285875">
              <a:lnSpc>
                <a:spcPct val="120000"/>
              </a:lnSpc>
              <a:spcBef>
                <a:spcPts val="3300"/>
              </a:spcBef>
              <a:defRPr sz="5600">
                <a:solidFill>
                  <a:srgbClr val="FF0000"/>
                </a:solidFill>
              </a:defRPr>
            </a:pPr>
            <a:r>
              <a:t>When a city doubles in size </a:t>
            </a:r>
          </a:p>
          <a:p>
            <a:pPr indent="57150" defTabSz="1285875">
              <a:lnSpc>
                <a:spcPct val="120000"/>
              </a:lnSpc>
              <a:spcBef>
                <a:spcPts val="3300"/>
              </a:spcBef>
              <a:defRPr sz="5600">
                <a:solidFill>
                  <a:srgbClr val="333333"/>
                </a:solidFill>
              </a:defRPr>
            </a:pPr>
            <a:r>
              <a:t>its</a:t>
            </a:r>
            <a:r>
              <a:rPr>
                <a:solidFill>
                  <a:srgbClr val="0000FF"/>
                </a:solidFill>
              </a:rPr>
              <a:t> </a:t>
            </a:r>
            <a:r>
              <a:rPr>
                <a:solidFill>
                  <a:schemeClr val="accent5">
                    <a:hueOff val="-82419"/>
                    <a:satOff val="-9513"/>
                    <a:lumOff val="-16343"/>
                  </a:schemeClr>
                </a:solidFill>
              </a:rPr>
              <a:t>economic productivity</a:t>
            </a:r>
            <a:r>
              <a:t> per capita increases by </a:t>
            </a:r>
            <a:r>
              <a:rPr>
                <a:solidFill>
                  <a:srgbClr val="FF0000"/>
                </a:solidFill>
              </a:rPr>
              <a:t>15%</a:t>
            </a:r>
          </a:p>
          <a:p>
            <a:pPr indent="57150" algn="l" defTabSz="1285875">
              <a:lnSpc>
                <a:spcPct val="120000"/>
              </a:lnSpc>
              <a:spcBef>
                <a:spcPts val="3300"/>
              </a:spcBef>
              <a:defRPr sz="3400">
                <a:solidFill>
                  <a:srgbClr val="FFFFFF"/>
                </a:solidFill>
                <a:latin typeface="Helvetica Neue Light"/>
                <a:ea typeface="Helvetica Neue Light"/>
                <a:cs typeface="Helvetica Neue Light"/>
                <a:sym typeface="Helvetica Neue Light"/>
              </a:defRPr>
            </a:pPr>
          </a:p>
          <a:p>
            <a:pPr lvl="4" indent="1927225" algn="r" defTabSz="1285875">
              <a:spcBef>
                <a:spcPts val="3300"/>
              </a:spcBef>
              <a:defRPr sz="3400">
                <a:solidFill>
                  <a:srgbClr val="808080"/>
                </a:solidFill>
                <a:latin typeface="Helvetica Neue Light"/>
                <a:ea typeface="Helvetica Neue Light"/>
                <a:cs typeface="Helvetica Neue Light"/>
                <a:sym typeface="Helvetica Neue Light"/>
              </a:defRPr>
            </a:pPr>
            <a:r>
              <a:t>Sveikauskas 1975</a:t>
            </a:r>
          </a:p>
        </p:txBody>
      </p:sp>
      <p:sp>
        <p:nvSpPr>
          <p:cNvPr id="254" name="https://academic.oup.com/qje/article/89/3/393/1896685?login=true"/>
          <p:cNvSpPr txBox="1"/>
          <p:nvPr/>
        </p:nvSpPr>
        <p:spPr>
          <a:xfrm>
            <a:off x="14784739" y="13110071"/>
            <a:ext cx="930249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https://academic.oup.com/qje/article/89/3/393/1896685?login=true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8" name="When a city doubles in size…"/>
          <p:cNvSpPr txBox="1"/>
          <p:nvPr/>
        </p:nvSpPr>
        <p:spPr>
          <a:xfrm>
            <a:off x="5235773" y="4444485"/>
            <a:ext cx="13910223" cy="4788812"/>
          </a:xfrm>
          <a:prstGeom prst="rect">
            <a:avLst/>
          </a:prstGeom>
          <a:ln w="12700">
            <a:miter lim="400000"/>
          </a:ln>
          <a:extLst>
            <a:ext uri="{C572A759-6A51-4108-AA02-DFA0A04FC94B}">
              <ma14:wrappingTextBoxFlag xmlns:ma14="http://schemas.microsoft.com/office/mac/drawingml/2011/main" val="1"/>
            </a:ext>
          </a:extLst>
        </p:spPr>
        <p:txBody>
          <a:bodyPr lIns="0" tIns="0" rIns="0" bIns="0" anchor="b">
            <a:spAutoFit/>
          </a:bodyPr>
          <a:lstStyle/>
          <a:p>
            <a:pPr marL="685353" indent="-628203" defTabSz="1285875">
              <a:spcBef>
                <a:spcPts val="3300"/>
              </a:spcBef>
              <a:defRPr sz="5600">
                <a:solidFill>
                  <a:srgbClr val="FF0000"/>
                </a:solidFill>
                <a:latin typeface="Helvetica Neue Light"/>
                <a:ea typeface="Helvetica Neue Light"/>
                <a:cs typeface="Helvetica Neue Light"/>
                <a:sym typeface="Helvetica Neue Light"/>
              </a:defRPr>
            </a:pPr>
            <a:r>
              <a:t>When a city doubles in size </a:t>
            </a:r>
          </a:p>
          <a:p>
            <a:pPr marL="685353" indent="-628203" defTabSz="1285875">
              <a:spcBef>
                <a:spcPts val="3300"/>
              </a:spcBef>
              <a:defRPr sz="5600">
                <a:solidFill>
                  <a:srgbClr val="191919"/>
                </a:solidFill>
                <a:latin typeface="Helvetica Neue Light"/>
                <a:ea typeface="Helvetica Neue Light"/>
                <a:cs typeface="Helvetica Neue Light"/>
                <a:sym typeface="Helvetica Neue Light"/>
              </a:defRPr>
            </a:pPr>
            <a:r>
              <a:t>its </a:t>
            </a:r>
            <a:r>
              <a:rPr>
                <a:solidFill>
                  <a:schemeClr val="accent5">
                    <a:hueOff val="-82419"/>
                    <a:satOff val="-9513"/>
                    <a:lumOff val="-16343"/>
                  </a:schemeClr>
                </a:solidFill>
              </a:rPr>
              <a:t>per capita violent crime</a:t>
            </a:r>
            <a:r>
              <a:t> increases by </a:t>
            </a:r>
            <a:r>
              <a:rPr>
                <a:solidFill>
                  <a:srgbClr val="FF0000"/>
                </a:solidFill>
              </a:rPr>
              <a:t>16%</a:t>
            </a:r>
            <a:endParaRPr>
              <a:solidFill>
                <a:srgbClr val="FF0000"/>
              </a:solidFill>
            </a:endParaRPr>
          </a:p>
          <a:p>
            <a:pPr marL="685353" indent="-628203" algn="l" defTabSz="1285875">
              <a:spcBef>
                <a:spcPts val="3300"/>
              </a:spcBef>
              <a:defRPr sz="2800">
                <a:solidFill>
                  <a:srgbClr val="191919"/>
                </a:solidFill>
                <a:latin typeface="Helvetica Neue Light"/>
                <a:ea typeface="Helvetica Neue Light"/>
                <a:cs typeface="Helvetica Neue Light"/>
                <a:sym typeface="Helvetica Neue Light"/>
              </a:defRPr>
            </a:pPr>
          </a:p>
          <a:p>
            <a:pPr marL="685353" indent="-628203" algn="l" defTabSz="1285875">
              <a:spcBef>
                <a:spcPts val="3300"/>
              </a:spcBef>
              <a:defRPr sz="2800">
                <a:solidFill>
                  <a:srgbClr val="191919"/>
                </a:solidFill>
                <a:latin typeface="Helvetica Neue Light"/>
                <a:ea typeface="Helvetica Neue Light"/>
                <a:cs typeface="Helvetica Neue Light"/>
                <a:sym typeface="Helvetica Neue Light"/>
              </a:defRPr>
            </a:pPr>
          </a:p>
          <a:p>
            <a:pPr marL="685353" indent="-628203" algn="r" defTabSz="1285875">
              <a:spcBef>
                <a:spcPts val="3300"/>
              </a:spcBef>
              <a:defRPr sz="3200">
                <a:solidFill>
                  <a:srgbClr val="4C4C4C"/>
                </a:solidFill>
                <a:latin typeface="Helvetica Neue Light"/>
                <a:ea typeface="Helvetica Neue Light"/>
                <a:cs typeface="Helvetica Neue Light"/>
                <a:sym typeface="Helvetica Neue Light"/>
              </a:defRPr>
            </a:pPr>
            <a:r>
              <a:t>Glaeser &amp; Sacerdote  1999</a:t>
            </a:r>
          </a:p>
        </p:txBody>
      </p:sp>
      <p:sp>
        <p:nvSpPr>
          <p:cNvPr id="259" name="https://www.journals.uchicago.edu/doi/abs/10.1086/250109"/>
          <p:cNvSpPr txBox="1"/>
          <p:nvPr/>
        </p:nvSpPr>
        <p:spPr>
          <a:xfrm>
            <a:off x="16069028" y="12913624"/>
            <a:ext cx="8305497"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https://www.journals.uchicago.edu/doi/abs/10.1086/250109</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1" name="Screen Shot 2019-07-17 at 3.41.15 PM.png" descr="Screen Shot 2019-07-17 at 3.41.15 PM.png"/>
          <p:cNvPicPr>
            <a:picLocks noChangeAspect="1"/>
          </p:cNvPicPr>
          <p:nvPr/>
        </p:nvPicPr>
        <p:blipFill>
          <a:blip r:embed="rId3">
            <a:extLst/>
          </a:blip>
          <a:stretch>
            <a:fillRect/>
          </a:stretch>
        </p:blipFill>
        <p:spPr>
          <a:xfrm>
            <a:off x="3048000" y="3816"/>
            <a:ext cx="18288000" cy="13708369"/>
          </a:xfrm>
          <a:prstGeom prst="rect">
            <a:avLst/>
          </a:prstGeom>
          <a:ln w="12700">
            <a:miter lim="400000"/>
          </a:ln>
        </p:spPr>
      </p:pic>
      <p:sp>
        <p:nvSpPr>
          <p:cNvPr id="262" name="https://www.pnas.org/content/104/17/7301"/>
          <p:cNvSpPr txBox="1"/>
          <p:nvPr/>
        </p:nvSpPr>
        <p:spPr>
          <a:xfrm>
            <a:off x="17512597" y="10560480"/>
            <a:ext cx="6016143"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https://www.pnas.org/content/104/17/7301</a:t>
            </a:r>
          </a:p>
        </p:txBody>
      </p:sp>
      <p:sp>
        <p:nvSpPr>
          <p:cNvPr id="263" name="When a city doubles in size its wages increase by 12%"/>
          <p:cNvSpPr txBox="1"/>
          <p:nvPr/>
        </p:nvSpPr>
        <p:spPr>
          <a:xfrm>
            <a:off x="363848" y="10946315"/>
            <a:ext cx="12360594" cy="6719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900"/>
            </a:lvl1pPr>
          </a:lstStyle>
          <a:p>
            <a:pPr/>
            <a:r>
              <a:t>When a city doubles in size its wages increase by 12% </a:t>
            </a:r>
          </a:p>
        </p:txBody>
      </p:sp>
      <p:sp>
        <p:nvSpPr>
          <p:cNvPr id="264" name="Line"/>
          <p:cNvSpPr/>
          <p:nvPr/>
        </p:nvSpPr>
        <p:spPr>
          <a:xfrm>
            <a:off x="1198634" y="12604846"/>
            <a:ext cx="1564968" cy="1"/>
          </a:xfrm>
          <a:prstGeom prst="line">
            <a:avLst/>
          </a:prstGeom>
          <a:ln w="114300">
            <a:solidFill>
              <a:schemeClr val="accent5">
                <a:hueOff val="-82419"/>
                <a:satOff val="-9513"/>
                <a:lumOff val="-16343"/>
              </a:schemeClr>
            </a:solidFill>
            <a:miter lim="400000"/>
            <a:tailEnd type="triangle"/>
          </a:ln>
        </p:spPr>
        <p:txBody>
          <a:bodyPr lIns="50800" tIns="50800" rIns="50800" bIns="50800" anchor="ctr"/>
          <a:lstStyle/>
          <a:p>
            <a:pP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68" name="image.png" descr="image.png"/>
          <p:cNvPicPr>
            <a:picLocks noChangeAspect="1"/>
          </p:cNvPicPr>
          <p:nvPr/>
        </p:nvPicPr>
        <p:blipFill>
          <a:blip r:embed="rId3">
            <a:extLst/>
          </a:blip>
          <a:stretch>
            <a:fillRect/>
          </a:stretch>
        </p:blipFill>
        <p:spPr>
          <a:xfrm>
            <a:off x="5758160" y="3123158"/>
            <a:ext cx="12865448" cy="9530210"/>
          </a:xfrm>
          <a:prstGeom prst="rect">
            <a:avLst/>
          </a:prstGeom>
          <a:ln w="12700">
            <a:miter lim="400000"/>
          </a:ln>
        </p:spPr>
      </p:pic>
      <p:sp>
        <p:nvSpPr>
          <p:cNvPr id="269" name="Violent Crime in US cities"/>
          <p:cNvSpPr txBox="1"/>
          <p:nvPr/>
        </p:nvSpPr>
        <p:spPr>
          <a:xfrm>
            <a:off x="4135364" y="1260720"/>
            <a:ext cx="9311082" cy="1016351"/>
          </a:xfrm>
          <a:prstGeom prst="rect">
            <a:avLst/>
          </a:prstGeom>
          <a:ln w="12700">
            <a:miter lim="400000"/>
          </a:ln>
          <a:extLst>
            <a:ext uri="{C572A759-6A51-4108-AA02-DFA0A04FC94B}">
              <ma14:wrappingTextBoxFlag xmlns:ma14="http://schemas.microsoft.com/office/mac/drawingml/2011/main" val="1"/>
            </a:ext>
          </a:extLst>
        </p:spPr>
        <p:txBody>
          <a:bodyPr wrap="none" lIns="0" tIns="0" rIns="0" bIns="0" anchor="b">
            <a:spAutoFit/>
          </a:bodyPr>
          <a:lstStyle>
            <a:lvl1pPr defTabSz="1285875">
              <a:defRPr sz="6800">
                <a:solidFill>
                  <a:srgbClr val="191919"/>
                </a:solidFill>
                <a:latin typeface="Helvetica Neue Light"/>
                <a:ea typeface="Helvetica Neue Light"/>
                <a:cs typeface="Helvetica Neue Light"/>
                <a:sym typeface="Helvetica Neue Light"/>
              </a:defRPr>
            </a:lvl1pPr>
          </a:lstStyle>
          <a:p>
            <a:pPr/>
            <a:r>
              <a:t>Violent Crime in US cities</a:t>
            </a:r>
          </a:p>
        </p:txBody>
      </p:sp>
      <p:sp>
        <p:nvSpPr>
          <p:cNvPr id="270" name="https://www.pnas.org/content/104/17/7301"/>
          <p:cNvSpPr txBox="1"/>
          <p:nvPr/>
        </p:nvSpPr>
        <p:spPr>
          <a:xfrm>
            <a:off x="17880935" y="13001971"/>
            <a:ext cx="6016144"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https://www.pnas.org/content/104/17/7301</a:t>
            </a:r>
          </a:p>
        </p:txBody>
      </p:sp>
      <p:sp>
        <p:nvSpPr>
          <p:cNvPr id="271" name="When a city doubles in size its wages increase by 16.5%"/>
          <p:cNvSpPr txBox="1"/>
          <p:nvPr/>
        </p:nvSpPr>
        <p:spPr>
          <a:xfrm>
            <a:off x="1188655" y="2891982"/>
            <a:ext cx="12773674" cy="67193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900"/>
            </a:lvl1pPr>
          </a:lstStyle>
          <a:p>
            <a:pPr/>
            <a:r>
              <a:t>When a city doubles in size its wages increase by 16.5% </a:t>
            </a:r>
          </a:p>
        </p:txBody>
      </p:sp>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75" name="FigS1.pdf" descr="FigS1.pdf"/>
          <p:cNvPicPr>
            <a:picLocks noChangeAspect="1"/>
          </p:cNvPicPr>
          <p:nvPr/>
        </p:nvPicPr>
        <p:blipFill>
          <a:blip r:embed="rId2">
            <a:extLst/>
          </a:blip>
          <a:stretch>
            <a:fillRect/>
          </a:stretch>
        </p:blipFill>
        <p:spPr>
          <a:xfrm>
            <a:off x="4441020" y="1044765"/>
            <a:ext cx="15501960" cy="11626470"/>
          </a:xfrm>
          <a:prstGeom prst="rect">
            <a:avLst/>
          </a:prstGeom>
          <a:ln w="12700">
            <a:miter lim="400000"/>
          </a:ln>
        </p:spPr>
      </p:pic>
      <p:grpSp>
        <p:nvGrpSpPr>
          <p:cNvPr id="278" name="β=1+1/6"/>
          <p:cNvGrpSpPr/>
          <p:nvPr/>
        </p:nvGrpSpPr>
        <p:grpSpPr>
          <a:xfrm>
            <a:off x="9552463" y="5018087"/>
            <a:ext cx="2778761" cy="1108076"/>
            <a:chOff x="0" y="0"/>
            <a:chExt cx="2778760" cy="1108075"/>
          </a:xfrm>
        </p:grpSpPr>
        <p:sp>
          <p:nvSpPr>
            <p:cNvPr id="277" name="β=1+1/6"/>
            <p:cNvSpPr txBox="1"/>
            <p:nvPr/>
          </p:nvSpPr>
          <p:spPr>
            <a:xfrm>
              <a:off x="50799" y="50800"/>
              <a:ext cx="2677162" cy="1006475"/>
            </a:xfrm>
            <a:prstGeom prst="rect">
              <a:avLst/>
            </a:prstGeom>
            <a:noFill/>
            <a:ln>
              <a:noFill/>
            </a:ln>
            <a:effectLst/>
            <a:extLst>
              <a:ext uri="{C572A759-6A51-4108-AA02-DFA0A04FC94B}">
                <ma14:wrappingTextBoxFlag xmlns:ma14="http://schemas.microsoft.com/office/mac/drawingml/2011/main" val="1"/>
              </a:ext>
            </a:extLst>
          </p:spPr>
          <p:txBody>
            <a:bodyPr wrap="none" lIns="71437" tIns="71437" rIns="71437" bIns="71437" numCol="1" anchor="ctr">
              <a:spAutoFit/>
            </a:bodyPr>
            <a:lstStyle>
              <a:lvl1pPr defTabSz="821531">
                <a:defRPr sz="5000">
                  <a:solidFill>
                    <a:srgbClr val="000000"/>
                  </a:solidFill>
                  <a:latin typeface="Helvetica Light"/>
                  <a:ea typeface="Helvetica Light"/>
                  <a:cs typeface="Helvetica Light"/>
                  <a:sym typeface="Helvetica Light"/>
                </a:defRPr>
              </a:lvl1pPr>
            </a:lstStyle>
            <a:p>
              <a:pPr/>
              <a:r>
                <a:t>β=1+1/6</a:t>
              </a:r>
            </a:p>
          </p:txBody>
        </p:sp>
        <p:pic>
          <p:nvPicPr>
            <p:cNvPr id="276" name="β=1+1/6 β=1+1/6" descr="β=1+1/6 β=1+1/6"/>
            <p:cNvPicPr>
              <a:picLocks noChangeAspect="0"/>
            </p:cNvPicPr>
            <p:nvPr/>
          </p:nvPicPr>
          <p:blipFill>
            <a:blip r:embed="rId3">
              <a:extLst/>
            </a:blip>
            <a:stretch>
              <a:fillRect/>
            </a:stretch>
          </p:blipFill>
          <p:spPr>
            <a:xfrm>
              <a:off x="-1" y="0"/>
              <a:ext cx="2778762" cy="1108075"/>
            </a:xfrm>
            <a:prstGeom prst="rect">
              <a:avLst/>
            </a:prstGeom>
            <a:effectLst/>
          </p:spPr>
        </p:pic>
      </p:grpSp>
      <p:sp>
        <p:nvSpPr>
          <p:cNvPr id="279" name="European Nations"/>
          <p:cNvSpPr txBox="1"/>
          <p:nvPr/>
        </p:nvSpPr>
        <p:spPr>
          <a:xfrm>
            <a:off x="10543730" y="2967403"/>
            <a:ext cx="3296540" cy="601725"/>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000">
                <a:solidFill>
                  <a:srgbClr val="FFFFFF"/>
                </a:solidFill>
                <a:latin typeface="Helvetica Neue Medium"/>
                <a:ea typeface="Helvetica Neue Medium"/>
                <a:cs typeface="Helvetica Neue Medium"/>
                <a:sym typeface="Helvetica Neue Medium"/>
              </a:defRPr>
            </a:lvl1pPr>
          </a:lstStyle>
          <a:p>
            <a:pPr/>
            <a:r>
              <a:t>European Nations</a:t>
            </a:r>
          </a:p>
        </p:txBody>
      </p:sp>
      <p:sp>
        <p:nvSpPr>
          <p:cNvPr id="280" name="https://royalsocietypublishing.org/doi/10.1098/rsif.2016.0005"/>
          <p:cNvSpPr txBox="1"/>
          <p:nvPr/>
        </p:nvSpPr>
        <p:spPr>
          <a:xfrm>
            <a:off x="15894996" y="13065181"/>
            <a:ext cx="8416444"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https://royalsocietypublishing.org/doi/10.1098/rsif.2016.0005</a:t>
            </a:r>
          </a:p>
        </p:txBody>
      </p:sp>
      <p:sp>
        <p:nvSpPr>
          <p:cNvPr id="281" name="When a city doubles in size its labor productivity per capita increases by 16%"/>
          <p:cNvSpPr txBox="1"/>
          <p:nvPr/>
        </p:nvSpPr>
        <p:spPr>
          <a:xfrm>
            <a:off x="2495474" y="846512"/>
            <a:ext cx="17379468" cy="671932"/>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900"/>
            </a:lvl1pPr>
          </a:lstStyle>
          <a:p>
            <a:pPr/>
            <a:r>
              <a:t>When a city doubles in size its labor productivity per capita increases by 16% </a:t>
            </a:r>
          </a:p>
        </p:txBody>
      </p:sp>
    </p:spTree>
  </p:cSld>
  <p:clrMapOvr>
    <a:masterClrMapping/>
  </p:clrMapOvr>
  <p:transition xmlns:p14="http://schemas.microsoft.com/office/powerpoint/2010/main" spd="med" advClick="1"/>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